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333" r:id="rId2"/>
    <p:sldId id="330" r:id="rId3"/>
    <p:sldId id="334" r:id="rId4"/>
    <p:sldId id="335" r:id="rId5"/>
    <p:sldId id="336" r:id="rId6"/>
    <p:sldId id="337" r:id="rId7"/>
    <p:sldId id="338" r:id="rId8"/>
    <p:sldId id="339" r:id="rId9"/>
    <p:sldId id="340" r:id="rId10"/>
    <p:sldId id="341" r:id="rId11"/>
    <p:sldId id="329" r:id="rId12"/>
    <p:sldId id="331" r:id="rId13"/>
    <p:sldId id="332" r:id="rId14"/>
    <p:sldId id="342" r:id="rId15"/>
    <p:sldId id="343" r:id="rId16"/>
    <p:sldId id="344" r:id="rId17"/>
    <p:sldId id="345" r:id="rId18"/>
    <p:sldId id="346" r:id="rId19"/>
    <p:sldId id="347" r:id="rId20"/>
    <p:sldId id="348" r:id="rId21"/>
    <p:sldId id="349" r:id="rId22"/>
    <p:sldId id="351" r:id="rId23"/>
    <p:sldId id="352" r:id="rId24"/>
    <p:sldId id="353" r:id="rId25"/>
    <p:sldId id="354" r:id="rId26"/>
    <p:sldId id="355" r:id="rId27"/>
    <p:sldId id="356" r:id="rId2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61"/>
    <p:restoredTop sz="95775"/>
  </p:normalViewPr>
  <p:slideViewPr>
    <p:cSldViewPr snapToGrid="0" snapToObjects="1">
      <p:cViewPr>
        <p:scale>
          <a:sx n="112" d="100"/>
          <a:sy n="112" d="100"/>
        </p:scale>
        <p:origin x="6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40A7D-A8F4-0B42-BA36-7A672CC74D13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6C957-A54E-BB42-9424-545E2BCB7B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3434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4812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23941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54041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42187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31577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53218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9646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20282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83143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34963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6575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70103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35747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17639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53180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76379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74832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4466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689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861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8275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4683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51644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1171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6294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853298-D21F-874E-80A6-7D56822759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A2FDB45-EFCA-D14C-BADB-2B5D35803C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4D71CC-AFBD-E648-B63D-14301A95D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428E58-4586-2A4D-BF4B-2AC1CAD68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AAE099-C182-3B41-82A6-76FC5705A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6081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2DA750-B29F-EC4E-8A3A-E666CCD91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FF5D2A0-E343-7244-8B54-0EFFD4BB68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AE18D3-37BE-9645-BF4E-98AEFFD24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8C63F5-2C49-BF47-86CB-86ABE4B92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8AD8EA-D040-6D47-B742-1BF2106A4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7404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AF2B610-049C-834C-9312-A769C003E7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3FB4B4A-182B-AC43-A9A6-876AA4D85C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BB3D49-E18C-3F4A-B9BC-AF774F4F8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57B64A-B30F-FD40-94A6-C65CA93D4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93DE4B-80A2-C743-802B-49F5B9459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33151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-разделитель">
  <p:cSld name="Слайд-разделитель">
    <p:bg>
      <p:bgPr>
        <a:solidFill>
          <a:srgbClr val="001A34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 txBox="1">
            <a:spLocks noGrp="1"/>
          </p:cNvSpPr>
          <p:nvPr>
            <p:ph type="ctrTitle"/>
          </p:nvPr>
        </p:nvSpPr>
        <p:spPr>
          <a:xfrm>
            <a:off x="2576608" y="1616537"/>
            <a:ext cx="7945286" cy="2486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  <a:defRPr sz="4641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2047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81">
          <p15:clr>
            <a:srgbClr val="FBAE40"/>
          </p15:clr>
        </p15:guide>
        <p15:guide id="2" orient="horz" pos="291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текст">
  <p:cSld name="Заголовок и текст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7"/>
          <p:cNvSpPr txBox="1">
            <a:spLocks noGrp="1"/>
          </p:cNvSpPr>
          <p:nvPr>
            <p:ph type="title"/>
          </p:nvPr>
        </p:nvSpPr>
        <p:spPr>
          <a:xfrm>
            <a:off x="760256" y="405066"/>
            <a:ext cx="10672604" cy="785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7"/>
          <p:cNvSpPr txBox="1">
            <a:spLocks noGrp="1"/>
          </p:cNvSpPr>
          <p:nvPr>
            <p:ph type="body" idx="1"/>
          </p:nvPr>
        </p:nvSpPr>
        <p:spPr>
          <a:xfrm>
            <a:off x="760256" y="1616537"/>
            <a:ext cx="8847320" cy="4352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321503" lvl="0" indent="-160752" algn="l">
              <a:lnSpc>
                <a:spcPct val="100000"/>
              </a:lnSpc>
              <a:spcBef>
                <a:spcPts val="492"/>
              </a:spcBef>
              <a:spcAft>
                <a:spcPts val="0"/>
              </a:spcAft>
              <a:buSzPts val="1800"/>
              <a:buNone/>
              <a:defRPr/>
            </a:lvl1pPr>
            <a:lvl2pPr marL="643006" lvl="1" indent="-160752" algn="l">
              <a:lnSpc>
                <a:spcPct val="100000"/>
              </a:lnSpc>
              <a:spcBef>
                <a:spcPts val="563"/>
              </a:spcBef>
              <a:spcAft>
                <a:spcPts val="0"/>
              </a:spcAft>
              <a:buSzPts val="1800"/>
              <a:buNone/>
              <a:defRPr/>
            </a:lvl2pPr>
            <a:lvl3pPr marL="964509" lvl="2" indent="-241127" algn="l">
              <a:lnSpc>
                <a:spcPct val="100000"/>
              </a:lnSpc>
              <a:spcBef>
                <a:spcPts val="563"/>
              </a:spcBef>
              <a:spcAft>
                <a:spcPts val="0"/>
              </a:spcAft>
              <a:buSzPts val="1800"/>
              <a:buChar char="—"/>
              <a:defRPr/>
            </a:lvl3pPr>
            <a:lvl4pPr marL="1286012" lvl="3" indent="-241127" algn="l">
              <a:lnSpc>
                <a:spcPct val="100000"/>
              </a:lnSpc>
              <a:spcBef>
                <a:spcPts val="563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1607515" lvl="4" indent="-241127" algn="l">
              <a:lnSpc>
                <a:spcPct val="100000"/>
              </a:lnSpc>
              <a:spcBef>
                <a:spcPts val="563"/>
              </a:spcBef>
              <a:spcAft>
                <a:spcPts val="0"/>
              </a:spcAft>
              <a:buSzPts val="1800"/>
              <a:buChar char="–"/>
              <a:defRPr/>
            </a:lvl5pPr>
            <a:lvl6pPr marL="1929018" lvl="5" indent="-160752" algn="l">
              <a:lnSpc>
                <a:spcPct val="120000"/>
              </a:lnSpc>
              <a:spcBef>
                <a:spcPts val="563"/>
              </a:spcBef>
              <a:spcAft>
                <a:spcPts val="0"/>
              </a:spcAft>
              <a:buSzPts val="1800"/>
              <a:buNone/>
              <a:defRPr/>
            </a:lvl6pPr>
            <a:lvl7pPr marL="2250521" lvl="6" indent="-241127" algn="l">
              <a:lnSpc>
                <a:spcPct val="120000"/>
              </a:lnSpc>
              <a:spcBef>
                <a:spcPts val="422"/>
              </a:spcBef>
              <a:spcAft>
                <a:spcPts val="0"/>
              </a:spcAft>
              <a:buSzPts val="1800"/>
              <a:buChar char="—"/>
              <a:defRPr/>
            </a:lvl7pPr>
            <a:lvl8pPr marL="2572024" lvl="7" indent="-241127" algn="l">
              <a:lnSpc>
                <a:spcPct val="120000"/>
              </a:lnSpc>
              <a:spcBef>
                <a:spcPts val="422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2893527" lvl="8" indent="-241127" algn="l">
              <a:lnSpc>
                <a:spcPct val="120000"/>
              </a:lnSpc>
              <a:spcBef>
                <a:spcPts val="422"/>
              </a:spcBef>
              <a:spcAft>
                <a:spcPts val="422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23" name="Google Shape;23;p27"/>
          <p:cNvSpPr txBox="1">
            <a:spLocks noGrp="1"/>
          </p:cNvSpPr>
          <p:nvPr>
            <p:ph type="ftr" idx="11"/>
          </p:nvPr>
        </p:nvSpPr>
        <p:spPr>
          <a:xfrm>
            <a:off x="760256" y="6316119"/>
            <a:ext cx="8847320" cy="22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sldNum" idx="12"/>
          </p:nvPr>
        </p:nvSpPr>
        <p:spPr>
          <a:xfrm>
            <a:off x="10794070" y="6308735"/>
            <a:ext cx="643036" cy="235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984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5870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86B176-3F1F-2744-A4B6-E943F0995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2210FE-FEAA-4546-B181-495C66EB1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5D1399-A2A8-E44B-A861-8660B95F0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B8B8C4-8D94-2044-B758-1DE30B35B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3A0676-FB45-214C-AC23-B844BB080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955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A9A850-993E-084E-9014-6366102B1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34E49C4-FD8C-5645-A729-4A078FD1B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50E7F1D-5686-DD40-A289-964C0286B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AC2A4C-1479-B243-B57E-80A2ED2E6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22F12D-D748-0B49-A0B3-7035BAA53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89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35EBBB-3BB3-284E-89FD-AD714D441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338DA0-E89B-1847-8D9C-2B5D01B98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DE75C58-B88C-9E4B-A337-E1E415745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B019BAF-551D-9545-B045-205E653D3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F63733-A5A9-8344-93FE-B8CC454CA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62EDFE5-4E14-DA4B-AEA1-537C5BE0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921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6E5FEC-7DD7-9A4E-8D37-D88FAFD44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BFA2495-748B-6A4E-9448-8481C70BC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E8549F2-CBDF-F246-90DD-F96FCB54C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DB1FB36-283F-D641-A171-C9D1A23D8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CF43075-5973-A54E-AE9B-BC96CA94B3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A74A857-B8CF-BE4A-925C-D5A057FB5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9F67046-7FB4-734A-9C4C-750E1ED05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5EEFFE0-BD84-A14D-A5E3-8BF293268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934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0A79-B0EB-1840-ABC2-4FE21561A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FAF9235-5AC0-6D4C-A558-43782E73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FC849EC-C0F9-8147-B6B8-FD1D0BD6D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D330EE8-FC27-C240-8F1A-6921C52BA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1724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942801D-CA24-B145-AB6B-26C396E5E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4C49CAD-BDB3-9D47-90C3-45F680194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0C83AE4-0B79-134D-846E-8FEA0FEDC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243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F9E1FF-19FD-0041-8C64-483EBED5A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636B31-CB44-444F-B01F-9FD2F6EF7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29BAB9-1E77-FA46-B611-16B1B6017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D9AD8D-E3EF-284C-8930-47F56ACB6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225AD15-0357-3F48-8ED4-25A781846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2FB9D0-1436-F94E-8714-78B94254C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2712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F5BFCB-C99D-F047-9DB6-66AF99DFC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F765024-F03F-EA46-9CFD-C2CDA2004B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A02C7E9-33EE-3849-A15C-177D6C44A3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C24071E-2354-0F4D-80E2-DD247774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09C3F08-E7F2-C442-8A8A-85E8AA96D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885757-9500-974B-9C5E-B773B7CE7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2753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A5F64C-5557-2A4A-BEF5-2513E726D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79B0BC-40DE-6042-8494-15298A373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1776D7-6AFD-CE41-913E-4DF189B5BB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DEB95-F6A9-9040-ACB6-EC03FD70275D}" type="datetimeFigureOut">
              <a:rPr lang="ru-RU" smtClean="0"/>
              <a:t>17.05.2020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986125-AEB2-4E4D-900F-B5DD76FC1E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C51ACC-E4BC-6541-AA41-981CF374B3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0A029-EDA7-4143-B15F-AE28902E18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5077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FAA1C3-3101-C242-B0BB-6BD8AF40E5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Расширенная работа с </a:t>
            </a:r>
            <a:r>
              <a:rPr lang="en-US" dirty="0" err="1"/>
              <a:t>Pycharm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251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Работаем с </a:t>
            </a:r>
            <a:r>
              <a:rPr lang="en-US" sz="3600" dirty="0">
                <a:latin typeface="GT Eesti Pro Display" pitchFamily="2" charset="0"/>
              </a:rPr>
              <a:t>VCS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10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476929" y="1043528"/>
            <a:ext cx="561907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Теперь нам нужно подвязать свой проект к удаленному </a:t>
            </a:r>
            <a:r>
              <a:rPr lang="ru-RU" sz="2400" dirty="0" err="1">
                <a:latin typeface="GT Eesti Pro Display Light" pitchFamily="2" charset="0"/>
              </a:rPr>
              <a:t>репозиторию</a:t>
            </a:r>
            <a:r>
              <a:rPr lang="ru-RU" sz="2400" dirty="0">
                <a:latin typeface="GT Eesti Pro Display Light" pitchFamily="2" charset="0"/>
              </a:rPr>
              <a:t>. Для этого нажимаем </a:t>
            </a:r>
            <a:r>
              <a:rPr lang="en-US" sz="2400" dirty="0">
                <a:latin typeface="GT Eesti Pro Display Light" pitchFamily="2" charset="0"/>
              </a:rPr>
              <a:t>VCS -&gt; Import Into Version Control -&gt; Share Project on </a:t>
            </a:r>
            <a:r>
              <a:rPr lang="en-US" sz="2400" dirty="0" err="1">
                <a:latin typeface="GT Eesti Pro Display Light" pitchFamily="2" charset="0"/>
              </a:rPr>
              <a:t>Github</a:t>
            </a:r>
            <a:r>
              <a:rPr lang="en-US" sz="2400" dirty="0">
                <a:latin typeface="GT Eesti Pro Display Light" pitchFamily="2" charset="0"/>
              </a:rPr>
              <a:t>.</a:t>
            </a:r>
          </a:p>
          <a:p>
            <a:r>
              <a:rPr lang="en-US" sz="2400" dirty="0">
                <a:latin typeface="GT Eesti Pro Display Light" pitchFamily="2" charset="0"/>
              </a:rPr>
              <a:t> </a:t>
            </a:r>
            <a:r>
              <a:rPr lang="ru-RU" sz="2400" dirty="0">
                <a:latin typeface="GT Eesti Pro Display Light" pitchFamily="2" charset="0"/>
              </a:rPr>
              <a:t>После </a:t>
            </a:r>
            <a:r>
              <a:rPr lang="ru-RU" sz="2400" dirty="0" err="1">
                <a:latin typeface="GT Eesti Pro Display Light" pitchFamily="2" charset="0"/>
              </a:rPr>
              <a:t>однаразовой</a:t>
            </a:r>
            <a:r>
              <a:rPr lang="ru-RU" sz="2400" dirty="0">
                <a:latin typeface="GT Eesti Pro Display Light" pitchFamily="2" charset="0"/>
              </a:rPr>
              <a:t> регистрации на ресурсе вы сможете заполнить имя </a:t>
            </a:r>
            <a:r>
              <a:rPr lang="ru-RU" sz="2400" dirty="0" err="1">
                <a:latin typeface="GT Eesti Pro Display Light" pitchFamily="2" charset="0"/>
              </a:rPr>
              <a:t>репозитория</a:t>
            </a:r>
            <a:r>
              <a:rPr lang="ru-RU" sz="2400" dirty="0">
                <a:latin typeface="GT Eesti Pro Display Light" pitchFamily="2" charset="0"/>
              </a:rPr>
              <a:t>, псевдоним для его удаленного адреса и описание вашего </a:t>
            </a:r>
            <a:r>
              <a:rPr lang="ru-RU" sz="2400" dirty="0" err="1">
                <a:latin typeface="GT Eesti Pro Display Light" pitchFamily="2" charset="0"/>
              </a:rPr>
              <a:t>репозитория</a:t>
            </a:r>
            <a:r>
              <a:rPr lang="ru-RU" sz="2400" dirty="0">
                <a:latin typeface="GT Eesti Pro Display Light" pitchFamily="2" charset="0"/>
              </a:rPr>
              <a:t>. После нажатия на </a:t>
            </a:r>
            <a:r>
              <a:rPr lang="en-US" sz="2400" dirty="0">
                <a:latin typeface="GT Eesti Pro Display Light" pitchFamily="2" charset="0"/>
              </a:rPr>
              <a:t>share </a:t>
            </a:r>
            <a:r>
              <a:rPr lang="ru-RU" sz="2400" dirty="0">
                <a:latin typeface="GT Eesti Pro Display Light" pitchFamily="2" charset="0"/>
              </a:rPr>
              <a:t>создастся </a:t>
            </a:r>
            <a:r>
              <a:rPr lang="ru-RU" sz="2400" dirty="0" err="1">
                <a:latin typeface="GT Eesti Pro Display Light" pitchFamily="2" charset="0"/>
              </a:rPr>
              <a:t>репозиторий</a:t>
            </a:r>
            <a:r>
              <a:rPr lang="ru-RU" sz="2400" dirty="0">
                <a:latin typeface="GT Eesti Pro Display Light" pitchFamily="2" charset="0"/>
              </a:rPr>
              <a:t> и туда отправятся все </a:t>
            </a:r>
            <a:r>
              <a:rPr lang="ru-RU" sz="2400" dirty="0" err="1">
                <a:latin typeface="GT Eesti Pro Display Light" pitchFamily="2" charset="0"/>
              </a:rPr>
              <a:t>закоммиченные</a:t>
            </a:r>
            <a:r>
              <a:rPr lang="ru-RU" sz="2400" dirty="0">
                <a:latin typeface="GT Eesti Pro Display Light" pitchFamily="2" charset="0"/>
              </a:rPr>
              <a:t> изменения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310F36-92E1-2B47-BF78-727044C2A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2474" y="4905547"/>
            <a:ext cx="1472557" cy="147255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891FE8D-7458-A64F-B183-8D7DC03CC8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0617" y="1128058"/>
            <a:ext cx="4521685" cy="343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895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7AC966-F406-964B-BA43-2DFB901C45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 Функции</a:t>
            </a:r>
          </a:p>
        </p:txBody>
      </p:sp>
    </p:spTree>
    <p:extLst>
      <p:ext uri="{BB962C8B-B14F-4D97-AF65-F5344CB8AC3E}">
        <p14:creationId xmlns:p14="http://schemas.microsoft.com/office/powerpoint/2010/main" val="3189462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dirty="0">
                <a:latin typeface="GT Eesti Pro Display" pitchFamily="2" charset="0"/>
              </a:rPr>
              <a:t> </a:t>
            </a:r>
            <a:r>
              <a:rPr lang="ru-RU" dirty="0">
                <a:latin typeface="GT Eesti Pro Display" pitchFamily="2" charset="0"/>
              </a:rPr>
              <a:t>Определение функции</a:t>
            </a:r>
            <a:br>
              <a:rPr lang="ru-RU" dirty="0">
                <a:latin typeface="GT Eesti Pro Display" pitchFamily="2" charset="0"/>
              </a:rPr>
            </a:b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12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52380" y="949147"/>
            <a:ext cx="9248312" cy="67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250" dirty="0">
                <a:latin typeface="GT Eesti Pro Display Light" pitchFamily="2" charset="0"/>
              </a:rPr>
              <a:t>Простой синтаксис функции выглядит следующим образом: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E7DFBA-E89A-654F-BEF3-DBCC25D08B81}"/>
              </a:ext>
            </a:extLst>
          </p:cNvPr>
          <p:cNvSpPr txBox="1"/>
          <p:nvPr/>
        </p:nvSpPr>
        <p:spPr>
          <a:xfrm>
            <a:off x="1452380" y="1919941"/>
            <a:ext cx="86503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JetBrains Mono" panose="020B0509020102050004" pitchFamily="49" charset="0"/>
              </a:rPr>
              <a:t>#</a:t>
            </a:r>
            <a:r>
              <a:rPr lang="ru-RU" sz="2400" dirty="0">
                <a:latin typeface="JetBrains Mono" panose="020B0509020102050004" pitchFamily="49" charset="0"/>
              </a:rPr>
              <a:t>давайте создадим простую функцию, которая приветствует пользователя</a:t>
            </a:r>
            <a:endParaRPr lang="en-US" sz="2400" dirty="0">
              <a:latin typeface="JetBrains Mono" panose="020B0509020102050004" pitchFamily="49" charset="0"/>
            </a:endParaRPr>
          </a:p>
          <a:p>
            <a:endParaRPr lang="en-US" sz="2400" dirty="0">
              <a:latin typeface="JetBrains Mono" panose="020B0509020102050004" pitchFamily="49" charset="0"/>
            </a:endParaRPr>
          </a:p>
          <a:p>
            <a:r>
              <a:rPr lang="en-US" sz="2400" dirty="0">
                <a:latin typeface="JetBrains Mono" panose="020B0509020102050004" pitchFamily="49" charset="0"/>
              </a:rPr>
              <a:t>def</a:t>
            </a:r>
            <a:r>
              <a:rPr lang="ru-RU" sz="2400" dirty="0">
                <a:latin typeface="JetBrains Mono" panose="020B0509020102050004" pitchFamily="49" charset="0"/>
              </a:rPr>
              <a:t> </a:t>
            </a:r>
            <a:r>
              <a:rPr lang="en-US" sz="2400" dirty="0" err="1">
                <a:latin typeface="JetBrains Mono" panose="020B0509020102050004" pitchFamily="49" charset="0"/>
              </a:rPr>
              <a:t>greet_user</a:t>
            </a:r>
            <a:r>
              <a:rPr lang="en-US" sz="2400" dirty="0">
                <a:latin typeface="JetBrains Mono" panose="020B0509020102050004" pitchFamily="49" charset="0"/>
              </a:rPr>
              <a:t>():</a:t>
            </a:r>
          </a:p>
          <a:p>
            <a:r>
              <a:rPr lang="en-US" sz="2400" dirty="0">
                <a:latin typeface="JetBrains Mono" panose="020B0509020102050004" pitchFamily="49" charset="0"/>
              </a:rPr>
              <a:t>	”””</a:t>
            </a:r>
            <a:r>
              <a:rPr lang="ru-RU" sz="2400" dirty="0">
                <a:latin typeface="JetBrains Mono" panose="020B0509020102050004" pitchFamily="49" charset="0"/>
              </a:rPr>
              <a:t>выводит простое приветствие</a:t>
            </a:r>
            <a:r>
              <a:rPr lang="en-US" sz="2400" dirty="0">
                <a:latin typeface="JetBrains Mono" panose="020B0509020102050004" pitchFamily="49" charset="0"/>
              </a:rPr>
              <a:t>”””</a:t>
            </a:r>
            <a:endParaRPr lang="ru-RU" sz="2400" dirty="0">
              <a:latin typeface="JetBrains Mono" panose="020B0509020102050004" pitchFamily="49" charset="0"/>
            </a:endParaRPr>
          </a:p>
          <a:p>
            <a:r>
              <a:rPr lang="ru-RU" sz="2400" dirty="0">
                <a:latin typeface="JetBrains Mono" panose="020B0509020102050004" pitchFamily="49" charset="0"/>
              </a:rPr>
              <a:t>	</a:t>
            </a:r>
            <a:r>
              <a:rPr lang="en-US" sz="2400" dirty="0">
                <a:latin typeface="JetBrains Mono" panose="020B0509020102050004" pitchFamily="49" charset="0"/>
              </a:rPr>
              <a:t>print(”hello !”)</a:t>
            </a:r>
          </a:p>
          <a:p>
            <a:endParaRPr lang="en-US" sz="2400" dirty="0">
              <a:latin typeface="JetBrains Mono" panose="020B0509020102050004" pitchFamily="49" charset="0"/>
            </a:endParaRPr>
          </a:p>
          <a:p>
            <a:pPr algn="just"/>
            <a:r>
              <a:rPr lang="en-US" sz="2400" dirty="0">
                <a:latin typeface="JetBrains Mono" panose="020B0509020102050004" pitchFamily="49" charset="0"/>
              </a:rPr>
              <a:t># </a:t>
            </a:r>
            <a:r>
              <a:rPr lang="ru-RU" sz="2400" dirty="0">
                <a:latin typeface="JetBrains Mono" panose="020B0509020102050004" pitchFamily="49" charset="0"/>
              </a:rPr>
              <a:t>однако функция не работает сама по себе </a:t>
            </a:r>
          </a:p>
          <a:p>
            <a:pPr algn="just"/>
            <a:r>
              <a:rPr lang="en-US" sz="2400" dirty="0">
                <a:latin typeface="JetBrains Mono" panose="020B0509020102050004" pitchFamily="49" charset="0"/>
              </a:rPr>
              <a:t>#</a:t>
            </a:r>
            <a:r>
              <a:rPr lang="ru-RU" sz="2400" dirty="0">
                <a:latin typeface="JetBrains Mono" panose="020B0509020102050004" pitchFamily="49" charset="0"/>
              </a:rPr>
              <a:t>ее нужно вызвать</a:t>
            </a:r>
          </a:p>
          <a:p>
            <a:pPr algn="just"/>
            <a:r>
              <a:rPr lang="en-US" sz="2400" dirty="0" err="1">
                <a:latin typeface="JetBrains Mono" panose="020B0509020102050004" pitchFamily="49" charset="0"/>
              </a:rPr>
              <a:t>greet_user</a:t>
            </a:r>
            <a:r>
              <a:rPr lang="en-US" sz="2400" dirty="0">
                <a:latin typeface="JetBrains Mono" panose="020B05090201020500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580293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Использование аргументов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52380" y="949147"/>
            <a:ext cx="9248312" cy="1538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Функции были бы неэффективны, если не могли использовать аргументы</a:t>
            </a:r>
            <a:r>
              <a:rPr lang="en-US" sz="2000" dirty="0">
                <a:latin typeface="GT Eesti Pro Display Light" pitchFamily="2" charset="0"/>
              </a:rPr>
              <a:t> </a:t>
            </a:r>
            <a:r>
              <a:rPr lang="ru-RU" sz="2000" dirty="0">
                <a:latin typeface="GT Eesti Pro Display Light" pitchFamily="2" charset="0"/>
              </a:rPr>
              <a:t>или параметры на вход.  Допустим, у нас есть программа, которая обрабатывает пользовательский ввод: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E7DFBA-E89A-654F-BEF3-DBCC25D08B81}"/>
              </a:ext>
            </a:extLst>
          </p:cNvPr>
          <p:cNvSpPr txBox="1"/>
          <p:nvPr/>
        </p:nvSpPr>
        <p:spPr>
          <a:xfrm>
            <a:off x="1649340" y="2498632"/>
            <a:ext cx="865036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800" dirty="0">
                <a:latin typeface="GT Eesti Pro Display Light" pitchFamily="2" charset="0"/>
              </a:rPr>
              <a:t>def </a:t>
            </a:r>
            <a:r>
              <a:rPr lang="en" sz="2800" dirty="0" err="1">
                <a:latin typeface="GT Eesti Pro Display Light" pitchFamily="2" charset="0"/>
              </a:rPr>
              <a:t>inp_up</a:t>
            </a:r>
            <a:r>
              <a:rPr lang="en" sz="2800" dirty="0">
                <a:latin typeface="GT Eesti Pro Display Light" pitchFamily="2" charset="0"/>
              </a:rPr>
              <a:t>(data):</a:t>
            </a:r>
            <a:br>
              <a:rPr lang="en" sz="2800" dirty="0">
                <a:latin typeface="GT Eesti Pro Display Light" pitchFamily="2" charset="0"/>
              </a:rPr>
            </a:br>
            <a:r>
              <a:rPr lang="en" sz="2800" dirty="0">
                <a:latin typeface="GT Eesti Pro Display Light" pitchFamily="2" charset="0"/>
              </a:rPr>
              <a:t>    print(</a:t>
            </a:r>
            <a:r>
              <a:rPr lang="en" sz="2800" dirty="0" err="1">
                <a:latin typeface="GT Eesti Pro Display Light" pitchFamily="2" charset="0"/>
              </a:rPr>
              <a:t>data.title</a:t>
            </a:r>
            <a:r>
              <a:rPr lang="en" sz="2800" dirty="0">
                <a:latin typeface="GT Eesti Pro Display Light" pitchFamily="2" charset="0"/>
              </a:rPr>
              <a:t>())</a:t>
            </a:r>
            <a:br>
              <a:rPr lang="en" sz="2800" dirty="0">
                <a:latin typeface="GT Eesti Pro Display Light" pitchFamily="2" charset="0"/>
              </a:rPr>
            </a:br>
            <a:br>
              <a:rPr lang="en" sz="2800" dirty="0">
                <a:latin typeface="GT Eesti Pro Display Light" pitchFamily="2" charset="0"/>
              </a:rPr>
            </a:br>
            <a:br>
              <a:rPr lang="en" sz="2800" dirty="0">
                <a:latin typeface="GT Eesti Pro Display Light" pitchFamily="2" charset="0"/>
              </a:rPr>
            </a:br>
            <a:r>
              <a:rPr lang="en" sz="2800" dirty="0">
                <a:latin typeface="GT Eesti Pro Display Light" pitchFamily="2" charset="0"/>
              </a:rPr>
              <a:t>info = input(" </a:t>
            </a:r>
            <a:r>
              <a:rPr lang="ru-RU" sz="2800" dirty="0">
                <a:latin typeface="GT Eesti Pro Display Light" pitchFamily="2" charset="0"/>
              </a:rPr>
              <a:t>Введите сюда имя: ")</a:t>
            </a:r>
            <a:br>
              <a:rPr lang="ru-RU" sz="2800" dirty="0">
                <a:latin typeface="GT Eesti Pro Display Light" pitchFamily="2" charset="0"/>
              </a:rPr>
            </a:br>
            <a:r>
              <a:rPr lang="en" sz="2800" dirty="0" err="1">
                <a:latin typeface="GT Eesti Pro Display Light" pitchFamily="2" charset="0"/>
              </a:rPr>
              <a:t>inp_up</a:t>
            </a:r>
            <a:r>
              <a:rPr lang="en" sz="2800" dirty="0">
                <a:latin typeface="GT Eesti Pro Display Light" pitchFamily="2" charset="0"/>
              </a:rPr>
              <a:t>(info)</a:t>
            </a:r>
            <a:br>
              <a:rPr lang="en" sz="2800" dirty="0">
                <a:latin typeface="GT Eesti Pro Display Light" pitchFamily="2" charset="0"/>
              </a:rPr>
            </a:br>
            <a:endParaRPr lang="en-US" sz="28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25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dirty="0">
                <a:latin typeface="GT Eesti Pro Display" pitchFamily="2" charset="0"/>
              </a:rPr>
              <a:t> </a:t>
            </a:r>
            <a:r>
              <a:rPr lang="ru-RU" dirty="0">
                <a:latin typeface="GT Eesti Pro Display" pitchFamily="2" charset="0"/>
              </a:rPr>
              <a:t>Передача аргументов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14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493157"/>
            <a:ext cx="9248312" cy="4031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400" dirty="0">
                <a:latin typeface="GT Eesti Pro Display Light" pitchFamily="2" charset="0"/>
              </a:rPr>
              <a:t>Инициализация функции может иметь несколько параметров. В </a:t>
            </a:r>
            <a:r>
              <a:rPr lang="en-US" sz="2400" dirty="0">
                <a:latin typeface="GT Eesti Pro Display Light" pitchFamily="2" charset="0"/>
              </a:rPr>
              <a:t>Python </a:t>
            </a:r>
            <a:r>
              <a:rPr lang="ru-RU" sz="2400" dirty="0">
                <a:latin typeface="GT Eesti Pro Display Light" pitchFamily="2" charset="0"/>
              </a:rPr>
              <a:t>существует несколько способов передачи аргументов функциям. Позиционные аргументы перечисляются в порядке, который соответствует порядку записи аргументов, именованные аргументы состоят из имени переменной и их значения, так же используются списки и словари значений. </a:t>
            </a:r>
            <a:r>
              <a:rPr lang="en-US" sz="2400" dirty="0">
                <a:latin typeface="GT Eesti Pro Display Light" pitchFamily="2" charset="0"/>
              </a:rPr>
              <a:t> </a:t>
            </a:r>
            <a:r>
              <a:rPr lang="ru-RU" sz="2400" dirty="0">
                <a:latin typeface="GT Eesti Pro Display Light" pitchFamily="2" charset="0"/>
              </a:rPr>
              <a:t>Давайте рассмотрим каждый из этих способов.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</p:spTree>
    <p:extLst>
      <p:ext uri="{BB962C8B-B14F-4D97-AF65-F5344CB8AC3E}">
        <p14:creationId xmlns:p14="http://schemas.microsoft.com/office/powerpoint/2010/main" val="1094228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Позиционные аргументы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15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274827"/>
            <a:ext cx="9248312" cy="200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При вызове функции каждому аргументу должен быть поставлен в соответствии параметр в определении функции.  Проще всего ( и этот способ применяется в большинстве современных языков)  сделать это на основании порядка перечисления аргументов.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D3A2C4-692F-6640-8030-286DFFEFE14B}"/>
              </a:ext>
            </a:extLst>
          </p:cNvPr>
          <p:cNvSpPr txBox="1"/>
          <p:nvPr/>
        </p:nvSpPr>
        <p:spPr>
          <a:xfrm>
            <a:off x="1296365" y="3305879"/>
            <a:ext cx="92018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000" dirty="0" err="1">
                <a:latin typeface="JetBrains Mono Medium" panose="020B0509020102050004" pitchFamily="49" charset="0"/>
              </a:rPr>
              <a:t>name_of_user</a:t>
            </a:r>
            <a:r>
              <a:rPr lang="en" sz="2000" dirty="0">
                <a:latin typeface="JetBrains Mono Medium" panose="020B0509020102050004" pitchFamily="49" charset="0"/>
              </a:rPr>
              <a:t> = input("</a:t>
            </a:r>
            <a:r>
              <a:rPr lang="ru-RU" sz="2000" dirty="0">
                <a:latin typeface="JetBrains Mono Medium" panose="020B0509020102050004" pitchFamily="49" charset="0"/>
              </a:rPr>
              <a:t>Можете ввести свое имя: ")</a:t>
            </a:r>
            <a:br>
              <a:rPr lang="ru-RU" sz="2000" dirty="0">
                <a:latin typeface="JetBrains Mono Medium" panose="020B0509020102050004" pitchFamily="49" charset="0"/>
              </a:rPr>
            </a:br>
            <a:r>
              <a:rPr lang="en" sz="2000" dirty="0" err="1">
                <a:latin typeface="JetBrains Mono Medium" panose="020B0509020102050004" pitchFamily="49" charset="0"/>
              </a:rPr>
              <a:t>surname_of_user</a:t>
            </a:r>
            <a:r>
              <a:rPr lang="en" sz="2000" dirty="0">
                <a:latin typeface="JetBrains Mono Medium" panose="020B0509020102050004" pitchFamily="49" charset="0"/>
              </a:rPr>
              <a:t> = input("</a:t>
            </a:r>
            <a:r>
              <a:rPr lang="ru-RU" sz="2000" dirty="0">
                <a:latin typeface="JetBrains Mono Medium" panose="020B0509020102050004" pitchFamily="49" charset="0"/>
              </a:rPr>
              <a:t>Можете ввести свою фамилию: ")</a:t>
            </a:r>
            <a:br>
              <a:rPr lang="ru-RU" sz="2000" dirty="0">
                <a:latin typeface="JetBrains Mono Medium" panose="020B0509020102050004" pitchFamily="49" charset="0"/>
              </a:rPr>
            </a:br>
            <a:br>
              <a:rPr lang="ru-RU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def </a:t>
            </a:r>
            <a:r>
              <a:rPr lang="en" sz="2000" dirty="0" err="1">
                <a:latin typeface="JetBrains Mono Medium" panose="020B0509020102050004" pitchFamily="49" charset="0"/>
              </a:rPr>
              <a:t>get_name</a:t>
            </a:r>
            <a:r>
              <a:rPr lang="en" sz="2000" dirty="0">
                <a:latin typeface="JetBrains Mono Medium" panose="020B0509020102050004" pitchFamily="49" charset="0"/>
              </a:rPr>
              <a:t>(name, surname):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    print("</a:t>
            </a:r>
            <a:r>
              <a:rPr lang="ru-RU" sz="2000" dirty="0">
                <a:latin typeface="JetBrains Mono Medium" panose="020B0509020102050004" pitchFamily="49" charset="0"/>
              </a:rPr>
              <a:t>Добрый день", </a:t>
            </a:r>
            <a:r>
              <a:rPr lang="en" sz="2000" dirty="0" err="1">
                <a:latin typeface="JetBrains Mono Medium" panose="020B0509020102050004" pitchFamily="49" charset="0"/>
              </a:rPr>
              <a:t>name.title</a:t>
            </a:r>
            <a:r>
              <a:rPr lang="en" sz="2000" dirty="0">
                <a:latin typeface="JetBrains Mono Medium" panose="020B0509020102050004" pitchFamily="49" charset="0"/>
              </a:rPr>
              <a:t>() +"  "+ </a:t>
            </a:r>
            <a:r>
              <a:rPr lang="en" sz="2000" dirty="0" err="1">
                <a:latin typeface="JetBrains Mono Medium" panose="020B0509020102050004" pitchFamily="49" charset="0"/>
              </a:rPr>
              <a:t>surname.title</a:t>
            </a:r>
            <a:r>
              <a:rPr lang="en" sz="2000" dirty="0">
                <a:latin typeface="JetBrains Mono Medium" panose="020B0509020102050004" pitchFamily="49" charset="0"/>
              </a:rPr>
              <a:t>())</a:t>
            </a:r>
            <a:br>
              <a:rPr lang="en" sz="2000" dirty="0">
                <a:latin typeface="JetBrains Mono Medium" panose="020B0509020102050004" pitchFamily="49" charset="0"/>
              </a:rPr>
            </a:b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 err="1">
                <a:latin typeface="JetBrains Mono Medium" panose="020B0509020102050004" pitchFamily="49" charset="0"/>
              </a:rPr>
              <a:t>get_name</a:t>
            </a:r>
            <a:r>
              <a:rPr lang="en" sz="2000" dirty="0">
                <a:latin typeface="JetBrains Mono Medium" panose="020B0509020102050004" pitchFamily="49" charset="0"/>
              </a:rPr>
              <a:t>(</a:t>
            </a:r>
            <a:r>
              <a:rPr lang="en" sz="2000" dirty="0" err="1">
                <a:latin typeface="JetBrains Mono Medium" panose="020B0509020102050004" pitchFamily="49" charset="0"/>
              </a:rPr>
              <a:t>name_of_user</a:t>
            </a:r>
            <a:r>
              <a:rPr lang="en" sz="2000" dirty="0">
                <a:latin typeface="JetBrains Mono Medium" panose="020B0509020102050004" pitchFamily="49" charset="0"/>
              </a:rPr>
              <a:t>, </a:t>
            </a:r>
            <a:r>
              <a:rPr lang="en" sz="2000" dirty="0" err="1">
                <a:latin typeface="JetBrains Mono Medium" panose="020B0509020102050004" pitchFamily="49" charset="0"/>
              </a:rPr>
              <a:t>surname_of_user</a:t>
            </a:r>
            <a:r>
              <a:rPr lang="en" sz="2000" dirty="0">
                <a:latin typeface="JetBrains Mono Medium" panose="020B0509020102050004" pitchFamily="49" charset="0"/>
              </a:rPr>
              <a:t>)</a:t>
            </a:r>
            <a:endParaRPr lang="ru-RU" sz="20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941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Именованные аргументы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16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274827"/>
            <a:ext cx="9248312" cy="1538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 err="1">
                <a:latin typeface="GT Eesti Pro Display Light" pitchFamily="2" charset="0"/>
              </a:rPr>
              <a:t>Именнованный</a:t>
            </a:r>
            <a:r>
              <a:rPr lang="ru-RU" sz="2000" dirty="0">
                <a:latin typeface="GT Eesti Pro Display Light" pitchFamily="2" charset="0"/>
              </a:rPr>
              <a:t> аргумент представляет собой пару «имя – значение». которое передается функции. Имя и значение связываются с аргументов напрямую, так что при передаче аргумента путаница с порядком исключена.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D3A2C4-692F-6640-8030-286DFFEFE14B}"/>
              </a:ext>
            </a:extLst>
          </p:cNvPr>
          <p:cNvSpPr txBox="1"/>
          <p:nvPr/>
        </p:nvSpPr>
        <p:spPr>
          <a:xfrm>
            <a:off x="1592198" y="2846973"/>
            <a:ext cx="920187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000" dirty="0" err="1">
                <a:latin typeface="GT Eesti Pro Display" pitchFamily="2" charset="0"/>
              </a:rPr>
              <a:t>name_of_user</a:t>
            </a:r>
            <a:r>
              <a:rPr lang="en" sz="2000" dirty="0">
                <a:latin typeface="GT Eesti Pro Display" pitchFamily="2" charset="0"/>
              </a:rPr>
              <a:t> = input("</a:t>
            </a:r>
            <a:r>
              <a:rPr lang="ru-RU" sz="2000" dirty="0">
                <a:latin typeface="GT Eesti Pro Display" pitchFamily="2" charset="0"/>
              </a:rPr>
              <a:t>Можете ввести свое имя: ")</a:t>
            </a:r>
            <a:br>
              <a:rPr lang="ru-RU" sz="2000" dirty="0">
                <a:latin typeface="GT Eesti Pro Display" pitchFamily="2" charset="0"/>
              </a:rPr>
            </a:br>
            <a:r>
              <a:rPr lang="en" sz="2000" dirty="0" err="1">
                <a:latin typeface="GT Eesti Pro Display" pitchFamily="2" charset="0"/>
              </a:rPr>
              <a:t>surname_of_user</a:t>
            </a:r>
            <a:r>
              <a:rPr lang="en" sz="2000" dirty="0">
                <a:latin typeface="GT Eesti Pro Display" pitchFamily="2" charset="0"/>
              </a:rPr>
              <a:t> = input("</a:t>
            </a:r>
            <a:r>
              <a:rPr lang="ru-RU" sz="2000" dirty="0">
                <a:latin typeface="GT Eesti Pro Display" pitchFamily="2" charset="0"/>
              </a:rPr>
              <a:t>Можете ввести свою фамилию: ")</a:t>
            </a:r>
            <a:br>
              <a:rPr lang="ru-RU" sz="2000" dirty="0">
                <a:latin typeface="GT Eesti Pro Display" pitchFamily="2" charset="0"/>
              </a:rPr>
            </a:br>
            <a:br>
              <a:rPr lang="ru-RU" sz="2000" dirty="0">
                <a:latin typeface="GT Eesti Pro Display" pitchFamily="2" charset="0"/>
              </a:rPr>
            </a:br>
            <a:br>
              <a:rPr lang="ru-RU" sz="2000" dirty="0">
                <a:latin typeface="GT Eesti Pro Display" pitchFamily="2" charset="0"/>
              </a:rPr>
            </a:br>
            <a:r>
              <a:rPr lang="en" sz="2000" dirty="0">
                <a:latin typeface="GT Eesti Pro Display" pitchFamily="2" charset="0"/>
              </a:rPr>
              <a:t>def </a:t>
            </a:r>
            <a:r>
              <a:rPr lang="en" sz="2000" dirty="0" err="1">
                <a:latin typeface="GT Eesti Pro Display" pitchFamily="2" charset="0"/>
              </a:rPr>
              <a:t>get_name</a:t>
            </a:r>
            <a:r>
              <a:rPr lang="en" sz="2000" dirty="0">
                <a:latin typeface="GT Eesti Pro Display" pitchFamily="2" charset="0"/>
              </a:rPr>
              <a:t>(name, surname):</a:t>
            </a:r>
            <a:br>
              <a:rPr lang="en" sz="2000" dirty="0">
                <a:latin typeface="GT Eesti Pro Display" pitchFamily="2" charset="0"/>
              </a:rPr>
            </a:br>
            <a:r>
              <a:rPr lang="en" sz="2000" dirty="0">
                <a:latin typeface="GT Eesti Pro Display" pitchFamily="2" charset="0"/>
              </a:rPr>
              <a:t>    print("</a:t>
            </a:r>
            <a:r>
              <a:rPr lang="ru-RU" sz="2000" dirty="0">
                <a:latin typeface="GT Eesti Pro Display" pitchFamily="2" charset="0"/>
              </a:rPr>
              <a:t>Добрый день", </a:t>
            </a:r>
            <a:r>
              <a:rPr lang="en" sz="2000" dirty="0" err="1">
                <a:latin typeface="GT Eesti Pro Display" pitchFamily="2" charset="0"/>
              </a:rPr>
              <a:t>name.title</a:t>
            </a:r>
            <a:r>
              <a:rPr lang="en" sz="2000" dirty="0">
                <a:latin typeface="GT Eesti Pro Display" pitchFamily="2" charset="0"/>
              </a:rPr>
              <a:t>() + " " + </a:t>
            </a:r>
            <a:r>
              <a:rPr lang="en" sz="2000" dirty="0" err="1">
                <a:latin typeface="GT Eesti Pro Display" pitchFamily="2" charset="0"/>
              </a:rPr>
              <a:t>surname.title</a:t>
            </a:r>
            <a:r>
              <a:rPr lang="en" sz="2000" dirty="0">
                <a:latin typeface="GT Eesti Pro Display" pitchFamily="2" charset="0"/>
              </a:rPr>
              <a:t>())</a:t>
            </a:r>
            <a:br>
              <a:rPr lang="en" sz="2000" dirty="0">
                <a:latin typeface="GT Eesti Pro Display" pitchFamily="2" charset="0"/>
              </a:rPr>
            </a:br>
            <a:br>
              <a:rPr lang="en" sz="2000" dirty="0">
                <a:latin typeface="GT Eesti Pro Display" pitchFamily="2" charset="0"/>
              </a:rPr>
            </a:br>
            <a:br>
              <a:rPr lang="en" sz="2000" dirty="0">
                <a:latin typeface="GT Eesti Pro Display" pitchFamily="2" charset="0"/>
              </a:rPr>
            </a:br>
            <a:r>
              <a:rPr lang="en" sz="2000" dirty="0" err="1">
                <a:latin typeface="GT Eesti Pro Display" pitchFamily="2" charset="0"/>
              </a:rPr>
              <a:t>get_name</a:t>
            </a:r>
            <a:r>
              <a:rPr lang="en" sz="2000" dirty="0">
                <a:latin typeface="GT Eesti Pro Display" pitchFamily="2" charset="0"/>
              </a:rPr>
              <a:t>(surname=</a:t>
            </a:r>
            <a:r>
              <a:rPr lang="en" sz="2000" dirty="0" err="1">
                <a:latin typeface="GT Eesti Pro Display" pitchFamily="2" charset="0"/>
              </a:rPr>
              <a:t>surname_of_user</a:t>
            </a:r>
            <a:r>
              <a:rPr lang="en" sz="2000" dirty="0">
                <a:latin typeface="GT Eesti Pro Display" pitchFamily="2" charset="0"/>
              </a:rPr>
              <a:t>, name=</a:t>
            </a:r>
            <a:r>
              <a:rPr lang="en" sz="2000" dirty="0" err="1">
                <a:latin typeface="GT Eesti Pro Display" pitchFamily="2" charset="0"/>
              </a:rPr>
              <a:t>name_of_user</a:t>
            </a:r>
            <a:r>
              <a:rPr lang="en" sz="2000" dirty="0">
                <a:latin typeface="GT Eesti Pro Display" pitchFamily="2" charset="0"/>
              </a:rPr>
              <a:t>)</a:t>
            </a:r>
            <a:br>
              <a:rPr lang="en" sz="2000" dirty="0">
                <a:latin typeface="GT Eesti Pro Display" pitchFamily="2" charset="0"/>
              </a:rPr>
            </a:br>
            <a:endParaRPr lang="ru-RU" sz="2000" dirty="0">
              <a:latin typeface="GT Eesti Pro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882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Значения по умолчанию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17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274827"/>
            <a:ext cx="9248312" cy="1815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dirty="0">
                <a:latin typeface="GT Eesti Pro Display Light" pitchFamily="2" charset="0"/>
              </a:rPr>
              <a:t>Для каждого параметра функции можно определить значение по умолчанию. Если при вызове функции передается аргумент, который соответствует данному параметру, </a:t>
            </a:r>
            <a:r>
              <a:rPr lang="en-US" dirty="0">
                <a:latin typeface="GT Eesti Pro Display Light" pitchFamily="2" charset="0"/>
              </a:rPr>
              <a:t>Python </a:t>
            </a:r>
            <a:r>
              <a:rPr lang="ru-RU" dirty="0">
                <a:latin typeface="GT Eesti Pro Display Light" pitchFamily="2" charset="0"/>
              </a:rPr>
              <a:t>использует значение аргумента, а если нет – тогда использует значение по умолчанию.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D3A2C4-692F-6640-8030-286DFFEFE14B}"/>
              </a:ext>
            </a:extLst>
          </p:cNvPr>
          <p:cNvSpPr txBox="1"/>
          <p:nvPr/>
        </p:nvSpPr>
        <p:spPr>
          <a:xfrm>
            <a:off x="1471844" y="3012770"/>
            <a:ext cx="105047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dirty="0" err="1">
                <a:latin typeface="JetBrains Mono Medium" panose="020B0509020102050004" pitchFamily="49" charset="0"/>
              </a:rPr>
              <a:t>name_of_user</a:t>
            </a:r>
            <a:r>
              <a:rPr lang="en" sz="1600" dirty="0">
                <a:latin typeface="JetBrains Mono Medium" panose="020B0509020102050004" pitchFamily="49" charset="0"/>
              </a:rPr>
              <a:t> = input("</a:t>
            </a:r>
            <a:r>
              <a:rPr lang="ru-RU" sz="1600" dirty="0">
                <a:latin typeface="JetBrains Mono Medium" panose="020B0509020102050004" pitchFamily="49" charset="0"/>
              </a:rPr>
              <a:t>Можете ввести свое имя: ")</a:t>
            </a:r>
            <a:br>
              <a:rPr lang="ru-RU" sz="1600" dirty="0">
                <a:latin typeface="JetBrains Mono Medium" panose="020B0509020102050004" pitchFamily="49" charset="0"/>
              </a:rPr>
            </a:br>
            <a:r>
              <a:rPr lang="en" sz="1600" dirty="0" err="1">
                <a:latin typeface="JetBrains Mono Medium" panose="020B0509020102050004" pitchFamily="49" charset="0"/>
              </a:rPr>
              <a:t>surname_of_user</a:t>
            </a:r>
            <a:r>
              <a:rPr lang="en" sz="1600" dirty="0">
                <a:latin typeface="JetBrains Mono Medium" panose="020B0509020102050004" pitchFamily="49" charset="0"/>
              </a:rPr>
              <a:t> = input("</a:t>
            </a:r>
            <a:r>
              <a:rPr lang="ru-RU" sz="1600" dirty="0">
                <a:latin typeface="JetBrains Mono Medium" panose="020B0509020102050004" pitchFamily="49" charset="0"/>
              </a:rPr>
              <a:t>Можете ввести свою фамилию: ")</a:t>
            </a:r>
            <a:br>
              <a:rPr lang="ru-RU" sz="1600" dirty="0">
                <a:latin typeface="JetBrains Mono Medium" panose="020B0509020102050004" pitchFamily="49" charset="0"/>
              </a:rPr>
            </a:br>
            <a:br>
              <a:rPr lang="ru-RU" sz="1600" dirty="0">
                <a:latin typeface="JetBrains Mono Medium" panose="020B0509020102050004" pitchFamily="49" charset="0"/>
              </a:rPr>
            </a:br>
            <a:br>
              <a:rPr lang="ru-RU" sz="1600" dirty="0">
                <a:latin typeface="JetBrains Mono Medium" panose="020B0509020102050004" pitchFamily="49" charset="0"/>
              </a:rPr>
            </a:br>
            <a:r>
              <a:rPr lang="en" sz="1600" dirty="0">
                <a:latin typeface="JetBrains Mono Medium" panose="020B0509020102050004" pitchFamily="49" charset="0"/>
              </a:rPr>
              <a:t>def </a:t>
            </a:r>
            <a:r>
              <a:rPr lang="en" sz="1600" dirty="0" err="1">
                <a:latin typeface="JetBrains Mono Medium" panose="020B0509020102050004" pitchFamily="49" charset="0"/>
              </a:rPr>
              <a:t>get_name</a:t>
            </a:r>
            <a:r>
              <a:rPr lang="en" sz="1600" dirty="0">
                <a:latin typeface="JetBrains Mono Medium" panose="020B0509020102050004" pitchFamily="49" charset="0"/>
              </a:rPr>
              <a:t>(name='</a:t>
            </a:r>
            <a:r>
              <a:rPr lang="en" sz="1600" dirty="0" err="1">
                <a:latin typeface="JetBrains Mono Medium" panose="020B0509020102050004" pitchFamily="49" charset="0"/>
              </a:rPr>
              <a:t>Anonim</a:t>
            </a:r>
            <a:r>
              <a:rPr lang="en" sz="1600" dirty="0">
                <a:latin typeface="JetBrains Mono Medium" panose="020B0509020102050004" pitchFamily="49" charset="0"/>
              </a:rPr>
              <a:t>', surname='</a:t>
            </a:r>
            <a:r>
              <a:rPr lang="en" sz="1600" dirty="0" err="1">
                <a:latin typeface="JetBrains Mono Medium" panose="020B0509020102050004" pitchFamily="49" charset="0"/>
              </a:rPr>
              <a:t>Anonimov</a:t>
            </a:r>
            <a:r>
              <a:rPr lang="en" sz="1600" dirty="0">
                <a:latin typeface="JetBrains Mono Medium" panose="020B0509020102050004" pitchFamily="49" charset="0"/>
              </a:rPr>
              <a:t>'):</a:t>
            </a:r>
            <a:br>
              <a:rPr lang="en" sz="1600" dirty="0">
                <a:latin typeface="JetBrains Mono Medium" panose="020B0509020102050004" pitchFamily="49" charset="0"/>
              </a:rPr>
            </a:br>
            <a:r>
              <a:rPr lang="en" sz="1600" dirty="0">
                <a:latin typeface="JetBrains Mono Medium" panose="020B0509020102050004" pitchFamily="49" charset="0"/>
              </a:rPr>
              <a:t>    print("</a:t>
            </a:r>
            <a:r>
              <a:rPr lang="ru-RU" sz="1600" dirty="0">
                <a:latin typeface="JetBrains Mono Medium" panose="020B0509020102050004" pitchFamily="49" charset="0"/>
              </a:rPr>
              <a:t>Добрый день", </a:t>
            </a:r>
            <a:r>
              <a:rPr lang="en" sz="1600" dirty="0" err="1">
                <a:latin typeface="JetBrains Mono Medium" panose="020B0509020102050004" pitchFamily="49" charset="0"/>
              </a:rPr>
              <a:t>name.strip</a:t>
            </a:r>
            <a:r>
              <a:rPr lang="en" sz="1600" dirty="0">
                <a:latin typeface="JetBrains Mono Medium" panose="020B0509020102050004" pitchFamily="49" charset="0"/>
              </a:rPr>
              <a:t>().title() + " " + </a:t>
            </a:r>
            <a:r>
              <a:rPr lang="en" sz="1600" dirty="0" err="1">
                <a:latin typeface="JetBrains Mono Medium" panose="020B0509020102050004" pitchFamily="49" charset="0"/>
              </a:rPr>
              <a:t>surname.strip</a:t>
            </a:r>
            <a:r>
              <a:rPr lang="en" sz="1600" dirty="0">
                <a:latin typeface="JetBrains Mono Medium" panose="020B0509020102050004" pitchFamily="49" charset="0"/>
              </a:rPr>
              <a:t>().title())</a:t>
            </a:r>
            <a:br>
              <a:rPr lang="en" sz="1600" dirty="0">
                <a:latin typeface="JetBrains Mono Medium" panose="020B0509020102050004" pitchFamily="49" charset="0"/>
              </a:rPr>
            </a:br>
            <a:br>
              <a:rPr lang="en" sz="1600" dirty="0">
                <a:latin typeface="JetBrains Mono Medium" panose="020B0509020102050004" pitchFamily="49" charset="0"/>
              </a:rPr>
            </a:br>
            <a:br>
              <a:rPr lang="en" sz="1600" dirty="0">
                <a:latin typeface="JetBrains Mono Medium" panose="020B0509020102050004" pitchFamily="49" charset="0"/>
              </a:rPr>
            </a:br>
            <a:r>
              <a:rPr lang="en" sz="1600" dirty="0" err="1">
                <a:latin typeface="JetBrains Mono Medium" panose="020B0509020102050004" pitchFamily="49" charset="0"/>
              </a:rPr>
              <a:t>get_name</a:t>
            </a:r>
            <a:r>
              <a:rPr lang="en" sz="1600" dirty="0">
                <a:latin typeface="JetBrains Mono Medium" panose="020B0509020102050004" pitchFamily="49" charset="0"/>
              </a:rPr>
              <a:t>()</a:t>
            </a:r>
            <a:br>
              <a:rPr lang="en" sz="1600" dirty="0">
                <a:latin typeface="JetBrains Mono Medium" panose="020B0509020102050004" pitchFamily="49" charset="0"/>
              </a:rPr>
            </a:br>
            <a:r>
              <a:rPr lang="en" sz="1600" dirty="0" err="1">
                <a:latin typeface="JetBrains Mono Medium" panose="020B0509020102050004" pitchFamily="49" charset="0"/>
              </a:rPr>
              <a:t>get_name</a:t>
            </a:r>
            <a:r>
              <a:rPr lang="en" sz="1600" dirty="0">
                <a:latin typeface="JetBrains Mono Medium" panose="020B0509020102050004" pitchFamily="49" charset="0"/>
              </a:rPr>
              <a:t>(</a:t>
            </a:r>
            <a:r>
              <a:rPr lang="en" sz="1600" dirty="0" err="1">
                <a:latin typeface="JetBrains Mono Medium" panose="020B0509020102050004" pitchFamily="49" charset="0"/>
              </a:rPr>
              <a:t>name_of_user</a:t>
            </a:r>
            <a:r>
              <a:rPr lang="en" sz="1600" dirty="0">
                <a:latin typeface="JetBrains Mono Medium" panose="020B0509020102050004" pitchFamily="49" charset="0"/>
              </a:rPr>
              <a:t>, </a:t>
            </a:r>
            <a:r>
              <a:rPr lang="en" sz="1600" dirty="0" err="1">
                <a:latin typeface="JetBrains Mono Medium" panose="020B0509020102050004" pitchFamily="49" charset="0"/>
              </a:rPr>
              <a:t>surname_of_user</a:t>
            </a:r>
            <a:r>
              <a:rPr lang="en" sz="1600" dirty="0">
                <a:latin typeface="JetBrains Mono Medium" panose="020B0509020102050004" pitchFamily="49" charset="0"/>
              </a:rPr>
              <a:t>)</a:t>
            </a:r>
            <a:br>
              <a:rPr lang="en" sz="1600" dirty="0">
                <a:latin typeface="JetBrains Mono Medium" panose="020B0509020102050004" pitchFamily="49" charset="0"/>
              </a:rPr>
            </a:br>
            <a:br>
              <a:rPr lang="en" sz="1600" dirty="0">
                <a:latin typeface="JetBrains Mono Medium" panose="020B0509020102050004" pitchFamily="49" charset="0"/>
              </a:rPr>
            </a:br>
            <a:endParaRPr lang="ru-RU" sz="16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314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Эквивалентные вызовы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18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274827"/>
            <a:ext cx="9248312" cy="1538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Т.к. позиционные аргументы, </a:t>
            </a:r>
            <a:r>
              <a:rPr lang="ru-RU" sz="2000" dirty="0" err="1">
                <a:latin typeface="GT Eesti Pro Display Light" pitchFamily="2" charset="0"/>
              </a:rPr>
              <a:t>именнованные</a:t>
            </a:r>
            <a:r>
              <a:rPr lang="ru-RU" sz="2000" dirty="0">
                <a:latin typeface="GT Eesti Pro Display Light" pitchFamily="2" charset="0"/>
              </a:rPr>
              <a:t> аргументы и значения по умолчанию могут использоваться одновременно, часто существуют несколько эквивалентных способов вызова функций.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D3A2C4-692F-6640-8030-286DFFEFE14B}"/>
              </a:ext>
            </a:extLst>
          </p:cNvPr>
          <p:cNvSpPr txBox="1"/>
          <p:nvPr/>
        </p:nvSpPr>
        <p:spPr>
          <a:xfrm>
            <a:off x="1471844" y="2920173"/>
            <a:ext cx="105047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400" dirty="0">
                <a:latin typeface="GT Eesti Pro Display" pitchFamily="2" charset="0"/>
              </a:rPr>
              <a:t>def </a:t>
            </a:r>
            <a:r>
              <a:rPr lang="en" sz="2400" dirty="0" err="1">
                <a:latin typeface="GT Eesti Pro Display" pitchFamily="2" charset="0"/>
              </a:rPr>
              <a:t>describe_car</a:t>
            </a:r>
            <a:r>
              <a:rPr lang="en" sz="2400" dirty="0">
                <a:latin typeface="GT Eesti Pro Display" pitchFamily="2" charset="0"/>
              </a:rPr>
              <a:t>(</a:t>
            </a:r>
            <a:r>
              <a:rPr lang="en" sz="2400" dirty="0" err="1">
                <a:latin typeface="GT Eesti Pro Display" pitchFamily="2" charset="0"/>
              </a:rPr>
              <a:t>car_name</a:t>
            </a:r>
            <a:r>
              <a:rPr lang="en" sz="2400" dirty="0">
                <a:latin typeface="GT Eesti Pro Display" pitchFamily="2" charset="0"/>
              </a:rPr>
              <a:t>, </a:t>
            </a:r>
            <a:r>
              <a:rPr lang="en" sz="2400" dirty="0" err="1">
                <a:latin typeface="GT Eesti Pro Display" pitchFamily="2" charset="0"/>
              </a:rPr>
              <a:t>car_type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ru-RU" sz="2400" dirty="0">
                <a:latin typeface="GT Eesti Pro Display" pitchFamily="2" charset="0"/>
              </a:rPr>
              <a:t>быстро'):</a:t>
            </a:r>
            <a:br>
              <a:rPr lang="ru-RU" sz="2400" dirty="0">
                <a:latin typeface="GT Eesti Pro Display" pitchFamily="2" charset="0"/>
              </a:rPr>
            </a:br>
            <a:r>
              <a:rPr lang="ru-RU" sz="2400" dirty="0">
                <a:latin typeface="GT Eesti Pro Display" pitchFamily="2" charset="0"/>
              </a:rPr>
              <a:t>    </a:t>
            </a:r>
            <a:r>
              <a:rPr lang="en" sz="2400" dirty="0">
                <a:latin typeface="GT Eesti Pro Display" pitchFamily="2" charset="0"/>
              </a:rPr>
              <a:t>print(</a:t>
            </a:r>
            <a:r>
              <a:rPr lang="en" sz="2400" dirty="0" err="1">
                <a:latin typeface="GT Eesti Pro Display" pitchFamily="2" charset="0"/>
              </a:rPr>
              <a:t>car_name</a:t>
            </a:r>
            <a:r>
              <a:rPr lang="en" sz="2400" dirty="0">
                <a:latin typeface="GT Eesti Pro Display" pitchFamily="2" charset="0"/>
              </a:rPr>
              <a:t> + " </a:t>
            </a:r>
            <a:r>
              <a:rPr lang="ru-RU" sz="2400" dirty="0">
                <a:latin typeface="GT Eesti Pro Display" pitchFamily="2" charset="0"/>
              </a:rPr>
              <a:t>разгоняется по дороге "+ </a:t>
            </a:r>
            <a:r>
              <a:rPr lang="en" sz="2400" dirty="0" err="1">
                <a:latin typeface="GT Eesti Pro Display" pitchFamily="2" charset="0"/>
              </a:rPr>
              <a:t>car_type</a:t>
            </a:r>
            <a:r>
              <a:rPr lang="en" sz="2400" dirty="0">
                <a:latin typeface="GT Eesti Pro Display" pitchFamily="2" charset="0"/>
              </a:rPr>
              <a:t>)</a:t>
            </a:r>
            <a:br>
              <a:rPr lang="en" sz="2400" dirty="0">
                <a:latin typeface="GT Eesti Pro Display" pitchFamily="2" charset="0"/>
              </a:rPr>
            </a:br>
            <a:br>
              <a:rPr lang="en" sz="2400" dirty="0">
                <a:latin typeface="GT Eesti Pro Display" pitchFamily="2" charset="0"/>
              </a:rPr>
            </a:br>
            <a:r>
              <a:rPr lang="en" sz="2400" dirty="0">
                <a:latin typeface="GT Eesti Pro Display" pitchFamily="2" charset="0"/>
              </a:rPr>
              <a:t># </a:t>
            </a:r>
            <a:r>
              <a:rPr lang="ru-RU" sz="2400" dirty="0">
                <a:latin typeface="GT Eesti Pro Display" pitchFamily="2" charset="0"/>
              </a:rPr>
              <a:t>Следующие вызовы функций будут идентичны:</a:t>
            </a:r>
            <a:br>
              <a:rPr lang="ru-RU" sz="2400" dirty="0">
                <a:latin typeface="GT Eesti Pro Display" pitchFamily="2" charset="0"/>
              </a:rPr>
            </a:br>
            <a:r>
              <a:rPr lang="en" sz="2400" dirty="0" err="1">
                <a:latin typeface="GT Eesti Pro Display" pitchFamily="2" charset="0"/>
              </a:rPr>
              <a:t>describe_car</a:t>
            </a:r>
            <a:r>
              <a:rPr lang="en" sz="2400" dirty="0">
                <a:latin typeface="GT Eesti Pro Display" pitchFamily="2" charset="0"/>
              </a:rPr>
              <a:t>('</a:t>
            </a:r>
            <a:r>
              <a:rPr lang="en" sz="2400" dirty="0" err="1">
                <a:latin typeface="GT Eesti Pro Display" pitchFamily="2" charset="0"/>
              </a:rPr>
              <a:t>volvo</a:t>
            </a:r>
            <a:r>
              <a:rPr lang="en" sz="2400" dirty="0">
                <a:latin typeface="GT Eesti Pro Display" pitchFamily="2" charset="0"/>
              </a:rPr>
              <a:t>')</a:t>
            </a:r>
            <a:br>
              <a:rPr lang="en" sz="2400" dirty="0">
                <a:latin typeface="GT Eesti Pro Display" pitchFamily="2" charset="0"/>
              </a:rPr>
            </a:br>
            <a:r>
              <a:rPr lang="en" sz="2400" dirty="0" err="1">
                <a:latin typeface="GT Eesti Pro Display" pitchFamily="2" charset="0"/>
              </a:rPr>
              <a:t>describe_car</a:t>
            </a:r>
            <a:r>
              <a:rPr lang="en" sz="2400" dirty="0">
                <a:latin typeface="GT Eesti Pro Display" pitchFamily="2" charset="0"/>
              </a:rPr>
              <a:t>(</a:t>
            </a:r>
            <a:r>
              <a:rPr lang="en" sz="2400" dirty="0" err="1">
                <a:latin typeface="GT Eesti Pro Display" pitchFamily="2" charset="0"/>
              </a:rPr>
              <a:t>car_name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en" sz="2400" dirty="0" err="1">
                <a:latin typeface="GT Eesti Pro Display" pitchFamily="2" charset="0"/>
              </a:rPr>
              <a:t>volvo</a:t>
            </a:r>
            <a:r>
              <a:rPr lang="en" sz="2400" dirty="0">
                <a:latin typeface="GT Eesti Pro Display" pitchFamily="2" charset="0"/>
              </a:rPr>
              <a:t>')</a:t>
            </a:r>
            <a:br>
              <a:rPr lang="en" sz="2400" dirty="0">
                <a:latin typeface="GT Eesti Pro Display" pitchFamily="2" charset="0"/>
              </a:rPr>
            </a:br>
            <a:r>
              <a:rPr lang="en" sz="2400" dirty="0" err="1">
                <a:latin typeface="GT Eesti Pro Display" pitchFamily="2" charset="0"/>
              </a:rPr>
              <a:t>describe_car</a:t>
            </a:r>
            <a:r>
              <a:rPr lang="en" sz="2400" dirty="0">
                <a:latin typeface="GT Eesti Pro Display" pitchFamily="2" charset="0"/>
              </a:rPr>
              <a:t>(</a:t>
            </a:r>
            <a:r>
              <a:rPr lang="en" sz="2400" dirty="0" err="1">
                <a:latin typeface="GT Eesti Pro Display" pitchFamily="2" charset="0"/>
              </a:rPr>
              <a:t>car_name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en" sz="2400" dirty="0" err="1">
                <a:latin typeface="GT Eesti Pro Display" pitchFamily="2" charset="0"/>
              </a:rPr>
              <a:t>volvo</a:t>
            </a:r>
            <a:r>
              <a:rPr lang="en" sz="2400" dirty="0">
                <a:latin typeface="GT Eesti Pro Display" pitchFamily="2" charset="0"/>
              </a:rPr>
              <a:t>', </a:t>
            </a:r>
            <a:r>
              <a:rPr lang="en" sz="2400" dirty="0" err="1">
                <a:latin typeface="GT Eesti Pro Display" pitchFamily="2" charset="0"/>
              </a:rPr>
              <a:t>car_type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ru-RU" sz="2400" dirty="0">
                <a:latin typeface="GT Eesti Pro Display" pitchFamily="2" charset="0"/>
              </a:rPr>
              <a:t>быстро')</a:t>
            </a:r>
            <a:br>
              <a:rPr lang="ru-RU" sz="2400" dirty="0">
                <a:latin typeface="GT Eesti Pro Display" pitchFamily="2" charset="0"/>
              </a:rPr>
            </a:br>
            <a:r>
              <a:rPr lang="en" sz="2400" dirty="0" err="1">
                <a:latin typeface="GT Eesti Pro Display" pitchFamily="2" charset="0"/>
              </a:rPr>
              <a:t>describe_car</a:t>
            </a:r>
            <a:r>
              <a:rPr lang="en" sz="2400" dirty="0">
                <a:latin typeface="GT Eesti Pro Display" pitchFamily="2" charset="0"/>
              </a:rPr>
              <a:t>(</a:t>
            </a:r>
            <a:r>
              <a:rPr lang="en" sz="2400" dirty="0" err="1">
                <a:latin typeface="GT Eesti Pro Display" pitchFamily="2" charset="0"/>
              </a:rPr>
              <a:t>car_type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ru-RU" sz="2400" dirty="0">
                <a:latin typeface="GT Eesti Pro Display" pitchFamily="2" charset="0"/>
              </a:rPr>
              <a:t>быстро',  </a:t>
            </a:r>
            <a:r>
              <a:rPr lang="en" sz="2400" dirty="0" err="1">
                <a:latin typeface="GT Eesti Pro Display" pitchFamily="2" charset="0"/>
              </a:rPr>
              <a:t>car_name</a:t>
            </a:r>
            <a:r>
              <a:rPr lang="en" sz="2400" dirty="0">
                <a:latin typeface="GT Eesti Pro Display" pitchFamily="2" charset="0"/>
              </a:rPr>
              <a:t>='</a:t>
            </a:r>
            <a:r>
              <a:rPr lang="en" sz="2400" dirty="0" err="1">
                <a:latin typeface="GT Eesti Pro Display" pitchFamily="2" charset="0"/>
              </a:rPr>
              <a:t>volvo</a:t>
            </a:r>
            <a:r>
              <a:rPr lang="en" sz="2400" dirty="0">
                <a:latin typeface="GT Eesti Pro Display" pitchFamily="2" charset="0"/>
              </a:rPr>
              <a:t>')</a:t>
            </a:r>
            <a:br>
              <a:rPr lang="en" sz="2400" dirty="0">
                <a:latin typeface="GT Eesti Pro Display" pitchFamily="2" charset="0"/>
              </a:rPr>
            </a:br>
            <a:endParaRPr lang="ru-RU" sz="2400" dirty="0">
              <a:latin typeface="GT Eesti Pro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8251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dirty="0">
                <a:latin typeface="GT Eesti Pro Display" pitchFamily="2" charset="0"/>
              </a:rPr>
              <a:t>  </a:t>
            </a:r>
            <a:r>
              <a:rPr lang="ru-RU" dirty="0">
                <a:latin typeface="GT Eesti Pro Display" pitchFamily="2" charset="0"/>
              </a:rPr>
              <a:t>Возвращаемое значение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19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471844" y="1446943"/>
            <a:ext cx="9248312" cy="1076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Функция достаточно редко выводит результат своей работы в терминал. Чаще всего функциями пользуются, чтобы </a:t>
            </a:r>
            <a:r>
              <a:rPr lang="ru-RU" sz="2000" b="1" dirty="0">
                <a:latin typeface="GT Eesti Pro Display Light" pitchFamily="2" charset="0"/>
              </a:rPr>
              <a:t>вернуть</a:t>
            </a:r>
            <a:r>
              <a:rPr lang="ru-RU" sz="2000" dirty="0">
                <a:latin typeface="GT Eesti Pro Display Light" pitchFamily="2" charset="0"/>
              </a:rPr>
              <a:t> какое-либо значение.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6;p3">
            <a:extLst>
              <a:ext uri="{FF2B5EF4-FFF2-40B4-BE49-F238E27FC236}">
                <a16:creationId xmlns:a16="http://schemas.microsoft.com/office/drawing/2014/main" id="{0C92E60F-1FF5-F345-BE43-3A8AE62927B8}"/>
              </a:ext>
            </a:extLst>
          </p:cNvPr>
          <p:cNvSpPr txBox="1"/>
          <p:nvPr/>
        </p:nvSpPr>
        <p:spPr>
          <a:xfrm>
            <a:off x="1751565" y="2617431"/>
            <a:ext cx="9248312" cy="615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Стоп. Вернуть кому? Что?</a:t>
            </a:r>
          </a:p>
        </p:txBody>
      </p:sp>
      <p:sp>
        <p:nvSpPr>
          <p:cNvPr id="10" name="Google Shape;196;p3">
            <a:extLst>
              <a:ext uri="{FF2B5EF4-FFF2-40B4-BE49-F238E27FC236}">
                <a16:creationId xmlns:a16="http://schemas.microsoft.com/office/drawing/2014/main" id="{7ACFE10B-8EA9-A449-8855-25837FF34C1D}"/>
              </a:ext>
            </a:extLst>
          </p:cNvPr>
          <p:cNvSpPr txBox="1"/>
          <p:nvPr/>
        </p:nvSpPr>
        <p:spPr>
          <a:xfrm>
            <a:off x="1751565" y="3425637"/>
            <a:ext cx="9248312" cy="1538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  </a:t>
            </a:r>
            <a:r>
              <a:rPr lang="en-US" sz="2000" dirty="0">
                <a:latin typeface="GT Eesti Pro Display Light" pitchFamily="2" charset="0"/>
              </a:rPr>
              <a:t>Python </a:t>
            </a:r>
            <a:r>
              <a:rPr lang="ru-RU" sz="2000" dirty="0">
                <a:latin typeface="GT Eesti Pro Display Light" pitchFamily="2" charset="0"/>
              </a:rPr>
              <a:t>поддерживает большую вариативность возвращаемых значений, но чаще всего функции возвращают значения в переменную. Кроме того, вы можете выводить и обрабатывать простые значения, если хотите.</a:t>
            </a:r>
          </a:p>
        </p:txBody>
      </p:sp>
    </p:spTree>
    <p:extLst>
      <p:ext uri="{BB962C8B-B14F-4D97-AF65-F5344CB8AC3E}">
        <p14:creationId xmlns:p14="http://schemas.microsoft.com/office/powerpoint/2010/main" val="625047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sz="3600" dirty="0">
                <a:latin typeface="GT Eesti Pro Display" pitchFamily="2" charset="0"/>
              </a:rPr>
              <a:t>  </a:t>
            </a:r>
            <a:r>
              <a:rPr lang="ru-RU" sz="3600" dirty="0">
                <a:latin typeface="GT Eesti Pro Display" pitchFamily="2" charset="0"/>
              </a:rPr>
              <a:t>Создание проекта с удаленного </a:t>
            </a:r>
            <a:r>
              <a:rPr lang="ru-RU" sz="3600" dirty="0" err="1">
                <a:latin typeface="GT Eesti Pro Display" pitchFamily="2" charset="0"/>
              </a:rPr>
              <a:t>репозитория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867276" y="840928"/>
            <a:ext cx="9248312" cy="2230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250" dirty="0">
                <a:latin typeface="GT Eesti Pro Display Light" pitchFamily="2" charset="0"/>
              </a:rPr>
              <a:t>Иногда вы создаете новый проект, никто не мешает вам взять какой-либо проект в качестве основы, или вы  продолжаете писать тот проект, который когда-то начали писать другие разработчики. В этом случае можно создать сразу с удаленного </a:t>
            </a:r>
            <a:r>
              <a:rPr lang="ru-RU" sz="2250" dirty="0" err="1">
                <a:latin typeface="GT Eesti Pro Display Light" pitchFamily="2" charset="0"/>
              </a:rPr>
              <a:t>репозитория</a:t>
            </a:r>
            <a:r>
              <a:rPr lang="ru-RU" sz="2250" dirty="0">
                <a:latin typeface="GT Eesti Pro Display Light" pitchFamily="2" charset="0"/>
              </a:rPr>
              <a:t>:</a:t>
            </a:r>
            <a:endParaRPr sz="2250" dirty="0">
              <a:latin typeface="GT Eesti Pro Display Light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898A3A3-6965-CD44-B126-CA8771471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222" y="3071801"/>
            <a:ext cx="3607068" cy="371577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D134B74-F49B-B540-9893-8FB8E6E0F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2190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Дробление функций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20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6;p3">
            <a:extLst>
              <a:ext uri="{FF2B5EF4-FFF2-40B4-BE49-F238E27FC236}">
                <a16:creationId xmlns:a16="http://schemas.microsoft.com/office/drawing/2014/main" id="{0C92E60F-1FF5-F345-BE43-3A8AE62927B8}"/>
              </a:ext>
            </a:extLst>
          </p:cNvPr>
          <p:cNvSpPr txBox="1"/>
          <p:nvPr/>
        </p:nvSpPr>
        <p:spPr>
          <a:xfrm>
            <a:off x="1323301" y="1428959"/>
            <a:ext cx="9248312" cy="200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000" dirty="0">
                <a:latin typeface="GT Eesti Pro Display Light" pitchFamily="2" charset="0"/>
              </a:rPr>
              <a:t>Чаще всего ваша функция должна выполнять какую-либо одну задачу, но это часто предмет для спора. Положим, вам нужно делать несколько вещей - трансформировать имя пользователя  и генерировать ему по возможности уникальный номер</a:t>
            </a:r>
          </a:p>
        </p:txBody>
      </p:sp>
    </p:spTree>
    <p:extLst>
      <p:ext uri="{BB962C8B-B14F-4D97-AF65-F5344CB8AC3E}">
        <p14:creationId xmlns:p14="http://schemas.microsoft.com/office/powerpoint/2010/main" val="40704520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dirty="0">
                <a:latin typeface="GT Eesti Pro Display" pitchFamily="2" charset="0"/>
              </a:rPr>
              <a:t>Дробление функций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21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C19DCCD-6A8E-5C4B-B6B1-9D4560C83C40}"/>
              </a:ext>
            </a:extLst>
          </p:cNvPr>
          <p:cNvSpPr/>
          <p:nvPr/>
        </p:nvSpPr>
        <p:spPr>
          <a:xfrm>
            <a:off x="1227831" y="1044283"/>
            <a:ext cx="10379953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500" b="1" dirty="0">
                <a:solidFill>
                  <a:srgbClr val="000080"/>
                </a:solidFill>
              </a:rPr>
              <a:t>import </a:t>
            </a:r>
            <a:r>
              <a:rPr lang="en" sz="1500" dirty="0"/>
              <a:t>random</a:t>
            </a:r>
            <a:br>
              <a:rPr lang="en" sz="1500" dirty="0"/>
            </a:br>
            <a:r>
              <a:rPr lang="en" sz="1500" b="1" dirty="0">
                <a:solidFill>
                  <a:srgbClr val="000080"/>
                </a:solidFill>
              </a:rPr>
              <a:t>def </a:t>
            </a:r>
            <a:r>
              <a:rPr lang="en" sz="1500" dirty="0" err="1"/>
              <a:t>get_name</a:t>
            </a:r>
            <a:r>
              <a:rPr lang="en" sz="1500" dirty="0"/>
              <a:t>():</a:t>
            </a:r>
            <a:br>
              <a:rPr lang="en" sz="1500" dirty="0"/>
            </a:br>
            <a:r>
              <a:rPr lang="en" sz="1500" dirty="0"/>
              <a:t>    name = </a:t>
            </a:r>
            <a:r>
              <a:rPr lang="en" sz="1500" dirty="0">
                <a:solidFill>
                  <a:srgbClr val="000080"/>
                </a:solidFill>
              </a:rPr>
              <a:t>input</a:t>
            </a:r>
            <a:r>
              <a:rPr lang="en" sz="1500" dirty="0"/>
              <a:t>(</a:t>
            </a:r>
            <a:r>
              <a:rPr lang="en" sz="1500" b="1" dirty="0">
                <a:solidFill>
                  <a:srgbClr val="008080"/>
                </a:solidFill>
              </a:rPr>
              <a:t>"</a:t>
            </a:r>
            <a:r>
              <a:rPr lang="ru-RU" sz="1500" b="1" dirty="0">
                <a:solidFill>
                  <a:srgbClr val="008080"/>
                </a:solidFill>
              </a:rPr>
              <a:t>Введите ваше имя: "</a:t>
            </a:r>
            <a:r>
              <a:rPr lang="ru-RU" sz="1500" dirty="0"/>
              <a:t>)</a:t>
            </a:r>
            <a:br>
              <a:rPr lang="ru-RU" sz="1500" dirty="0"/>
            </a:br>
            <a:r>
              <a:rPr lang="ru-RU" sz="1500" dirty="0"/>
              <a:t>    </a:t>
            </a:r>
            <a:r>
              <a:rPr lang="en" sz="1500" b="1" dirty="0">
                <a:solidFill>
                  <a:srgbClr val="000080"/>
                </a:solidFill>
              </a:rPr>
              <a:t>return </a:t>
            </a:r>
            <a:r>
              <a:rPr lang="en" sz="1500" dirty="0" err="1"/>
              <a:t>name.strip</a:t>
            </a:r>
            <a:r>
              <a:rPr lang="en" sz="1500" dirty="0"/>
              <a:t>().title()</a:t>
            </a:r>
            <a:br>
              <a:rPr lang="en" sz="1500" dirty="0"/>
            </a:br>
            <a:br>
              <a:rPr lang="en" sz="1500" dirty="0"/>
            </a:br>
            <a:br>
              <a:rPr lang="en" sz="1500" dirty="0"/>
            </a:br>
            <a:r>
              <a:rPr lang="en" sz="1500" b="1" dirty="0">
                <a:solidFill>
                  <a:srgbClr val="000080"/>
                </a:solidFill>
              </a:rPr>
              <a:t>def </a:t>
            </a:r>
            <a:r>
              <a:rPr lang="en" sz="1500" dirty="0" err="1"/>
              <a:t>generate_number</a:t>
            </a:r>
            <a:r>
              <a:rPr lang="en" sz="1500" dirty="0"/>
              <a:t>(</a:t>
            </a:r>
            <a:r>
              <a:rPr lang="en" sz="1500" dirty="0" err="1"/>
              <a:t>name_length</a:t>
            </a:r>
            <a:r>
              <a:rPr lang="en" sz="1500" dirty="0"/>
              <a:t>):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dirty="0" err="1"/>
              <a:t>name_length</a:t>
            </a:r>
            <a:r>
              <a:rPr lang="en" sz="1500" dirty="0"/>
              <a:t> = </a:t>
            </a:r>
            <a:r>
              <a:rPr lang="en" sz="1500" dirty="0" err="1">
                <a:solidFill>
                  <a:srgbClr val="000080"/>
                </a:solidFill>
              </a:rPr>
              <a:t>len</a:t>
            </a:r>
            <a:r>
              <a:rPr lang="en" sz="1500" dirty="0"/>
              <a:t>(</a:t>
            </a:r>
            <a:r>
              <a:rPr lang="en" sz="1500" dirty="0" err="1"/>
              <a:t>name_length</a:t>
            </a:r>
            <a:r>
              <a:rPr lang="en" sz="1500" dirty="0"/>
              <a:t>)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dirty="0" err="1"/>
              <a:t>rand_str</a:t>
            </a:r>
            <a:r>
              <a:rPr lang="en" sz="1500" dirty="0"/>
              <a:t> = </a:t>
            </a:r>
            <a:r>
              <a:rPr lang="en" sz="1500" b="1" dirty="0">
                <a:solidFill>
                  <a:srgbClr val="008080"/>
                </a:solidFill>
              </a:rPr>
              <a:t>''</a:t>
            </a:r>
            <a:br>
              <a:rPr lang="en" sz="1500" b="1" dirty="0">
                <a:solidFill>
                  <a:srgbClr val="008080"/>
                </a:solidFill>
              </a:rPr>
            </a:br>
            <a:r>
              <a:rPr lang="en" sz="1500" b="1" dirty="0">
                <a:solidFill>
                  <a:srgbClr val="008080"/>
                </a:solidFill>
              </a:rPr>
              <a:t>    </a:t>
            </a:r>
            <a:r>
              <a:rPr lang="en" sz="1500" b="1" dirty="0">
                <a:solidFill>
                  <a:srgbClr val="000080"/>
                </a:solidFill>
              </a:rPr>
              <a:t>for </a:t>
            </a:r>
            <a:r>
              <a:rPr lang="en" sz="1500" dirty="0" err="1"/>
              <a:t>i</a:t>
            </a:r>
            <a:r>
              <a:rPr lang="en" sz="1500" dirty="0"/>
              <a:t> </a:t>
            </a:r>
            <a:r>
              <a:rPr lang="en" sz="1500" b="1" dirty="0">
                <a:solidFill>
                  <a:srgbClr val="000080"/>
                </a:solidFill>
              </a:rPr>
              <a:t>in </a:t>
            </a:r>
            <a:r>
              <a:rPr lang="en" sz="1500" dirty="0">
                <a:solidFill>
                  <a:srgbClr val="000080"/>
                </a:solidFill>
              </a:rPr>
              <a:t>range</a:t>
            </a:r>
            <a:r>
              <a:rPr lang="en" sz="1500" dirty="0"/>
              <a:t>(</a:t>
            </a:r>
            <a:r>
              <a:rPr lang="en" sz="1500" dirty="0" err="1"/>
              <a:t>name_length</a:t>
            </a:r>
            <a:r>
              <a:rPr lang="en" sz="1500" dirty="0"/>
              <a:t>):</a:t>
            </a:r>
            <a:br>
              <a:rPr lang="en" sz="1500" dirty="0"/>
            </a:br>
            <a:r>
              <a:rPr lang="en" sz="1500" dirty="0"/>
              <a:t>        </a:t>
            </a:r>
            <a:r>
              <a:rPr lang="en" sz="1500" dirty="0" err="1"/>
              <a:t>rand_num</a:t>
            </a:r>
            <a:r>
              <a:rPr lang="en" sz="1500" dirty="0"/>
              <a:t> = </a:t>
            </a:r>
            <a:r>
              <a:rPr lang="en" sz="1500" dirty="0" err="1"/>
              <a:t>random.randint</a:t>
            </a:r>
            <a:r>
              <a:rPr lang="en" sz="1500" dirty="0"/>
              <a:t>(</a:t>
            </a:r>
            <a:r>
              <a:rPr lang="en" sz="1500" dirty="0">
                <a:solidFill>
                  <a:srgbClr val="0000FF"/>
                </a:solidFill>
              </a:rPr>
              <a:t>1</a:t>
            </a:r>
            <a:r>
              <a:rPr lang="en" sz="1500" dirty="0"/>
              <a:t>, </a:t>
            </a:r>
            <a:r>
              <a:rPr lang="en" sz="1500" dirty="0" err="1"/>
              <a:t>name_length</a:t>
            </a:r>
            <a:r>
              <a:rPr lang="en" sz="1500" dirty="0"/>
              <a:t>)</a:t>
            </a:r>
            <a:br>
              <a:rPr lang="en" sz="1500" dirty="0"/>
            </a:br>
            <a:r>
              <a:rPr lang="en" sz="1500" dirty="0"/>
              <a:t>        </a:t>
            </a:r>
            <a:r>
              <a:rPr lang="en" sz="1500" dirty="0" err="1"/>
              <a:t>rand_str</a:t>
            </a:r>
            <a:r>
              <a:rPr lang="en" sz="1500" dirty="0"/>
              <a:t> += </a:t>
            </a:r>
            <a:r>
              <a:rPr lang="en" sz="1500" dirty="0">
                <a:solidFill>
                  <a:srgbClr val="000080"/>
                </a:solidFill>
              </a:rPr>
              <a:t>str</a:t>
            </a:r>
            <a:r>
              <a:rPr lang="en" sz="1500" dirty="0"/>
              <a:t>(</a:t>
            </a:r>
            <a:r>
              <a:rPr lang="en" sz="1500" dirty="0" err="1"/>
              <a:t>rand_num</a:t>
            </a:r>
            <a:r>
              <a:rPr lang="en" sz="1500" dirty="0"/>
              <a:t>)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b="1" dirty="0">
                <a:solidFill>
                  <a:srgbClr val="000080"/>
                </a:solidFill>
              </a:rPr>
              <a:t>return </a:t>
            </a:r>
            <a:r>
              <a:rPr lang="en" sz="1500" dirty="0" err="1"/>
              <a:t>rand_str</a:t>
            </a:r>
            <a:br>
              <a:rPr lang="en" sz="1500" dirty="0"/>
            </a:br>
            <a:br>
              <a:rPr lang="en" sz="1500" dirty="0"/>
            </a:br>
            <a:r>
              <a:rPr lang="en" sz="1500" b="1" dirty="0">
                <a:solidFill>
                  <a:srgbClr val="000080"/>
                </a:solidFill>
              </a:rPr>
              <a:t>def </a:t>
            </a:r>
            <a:r>
              <a:rPr lang="en" sz="1500" dirty="0" err="1"/>
              <a:t>get_full_data</a:t>
            </a:r>
            <a:r>
              <a:rPr lang="en" sz="1500" dirty="0"/>
              <a:t>():</a:t>
            </a:r>
            <a:br>
              <a:rPr lang="en" sz="1500" dirty="0"/>
            </a:br>
            <a:r>
              <a:rPr lang="en" sz="1500" dirty="0"/>
              <a:t>    name = </a:t>
            </a:r>
            <a:r>
              <a:rPr lang="en" sz="1500" dirty="0" err="1"/>
              <a:t>get_name</a:t>
            </a:r>
            <a:r>
              <a:rPr lang="en" sz="1500" dirty="0"/>
              <a:t>()</a:t>
            </a:r>
            <a:br>
              <a:rPr lang="en" sz="1500" dirty="0"/>
            </a:br>
            <a:r>
              <a:rPr lang="en" sz="1500" dirty="0"/>
              <a:t>    number = </a:t>
            </a:r>
            <a:r>
              <a:rPr lang="en" sz="1500" dirty="0" err="1"/>
              <a:t>generate_number</a:t>
            </a:r>
            <a:r>
              <a:rPr lang="en" sz="1500" dirty="0"/>
              <a:t>(name)</a:t>
            </a:r>
            <a:br>
              <a:rPr lang="en" sz="1500" dirty="0"/>
            </a:br>
            <a:r>
              <a:rPr lang="en" sz="1500" dirty="0"/>
              <a:t>    </a:t>
            </a:r>
            <a:r>
              <a:rPr lang="en" sz="1500" b="1" dirty="0">
                <a:solidFill>
                  <a:srgbClr val="000080"/>
                </a:solidFill>
              </a:rPr>
              <a:t>return </a:t>
            </a:r>
            <a:r>
              <a:rPr lang="en" sz="1500" dirty="0"/>
              <a:t>name + </a:t>
            </a:r>
            <a:r>
              <a:rPr lang="en" sz="1500" dirty="0">
                <a:solidFill>
                  <a:srgbClr val="000080"/>
                </a:solidFill>
              </a:rPr>
              <a:t>str</a:t>
            </a:r>
            <a:r>
              <a:rPr lang="en" sz="1500" dirty="0"/>
              <a:t>(number)</a:t>
            </a:r>
            <a:br>
              <a:rPr lang="en" sz="1500" dirty="0"/>
            </a:br>
            <a:br>
              <a:rPr lang="en" sz="1500" dirty="0"/>
            </a:br>
            <a:br>
              <a:rPr lang="en" sz="1500" dirty="0"/>
            </a:br>
            <a:r>
              <a:rPr lang="en" sz="1500" dirty="0">
                <a:solidFill>
                  <a:srgbClr val="000080"/>
                </a:solidFill>
              </a:rPr>
              <a:t>print</a:t>
            </a:r>
            <a:r>
              <a:rPr lang="en" sz="1500" dirty="0"/>
              <a:t>(</a:t>
            </a:r>
            <a:r>
              <a:rPr lang="en" sz="1500" dirty="0" err="1"/>
              <a:t>get_full_data</a:t>
            </a:r>
            <a:r>
              <a:rPr lang="en" sz="1500" dirty="0"/>
              <a:t>())</a:t>
            </a:r>
            <a:br>
              <a:rPr lang="en" sz="1500" dirty="0"/>
            </a:br>
            <a:endParaRPr lang="ru-RU" sz="1500" dirty="0"/>
          </a:p>
        </p:txBody>
      </p:sp>
    </p:spTree>
    <p:extLst>
      <p:ext uri="{BB962C8B-B14F-4D97-AF65-F5344CB8AC3E}">
        <p14:creationId xmlns:p14="http://schemas.microsoft.com/office/powerpoint/2010/main" val="2622633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Необязательные аргументы</a:t>
            </a:r>
            <a:r>
              <a:rPr lang="en-US" sz="3600" dirty="0">
                <a:latin typeface="GT Eesti Pro Display" pitchFamily="2" charset="0"/>
              </a:rPr>
              <a:t> </a:t>
            </a:r>
            <a:r>
              <a:rPr lang="ru-RU" sz="3600" dirty="0">
                <a:latin typeface="GT Eesti Pro Display" pitchFamily="2" charset="0"/>
              </a:rPr>
              <a:t>и документация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22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C19DCCD-6A8E-5C4B-B6B1-9D4560C83C40}"/>
              </a:ext>
            </a:extLst>
          </p:cNvPr>
          <p:cNvSpPr/>
          <p:nvPr/>
        </p:nvSpPr>
        <p:spPr>
          <a:xfrm>
            <a:off x="1227831" y="1044283"/>
            <a:ext cx="1037995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В некоторых моментах бывает достаточно удобно сделать аргумент необязательным, чтобы пользователь мог использовать  заполнять параметр только в том случае, если захочет. </a:t>
            </a:r>
            <a:r>
              <a:rPr lang="en-US" sz="2400" dirty="0">
                <a:latin typeface="GT Eesti Pro Display Light" pitchFamily="2" charset="0"/>
              </a:rPr>
              <a:t> </a:t>
            </a:r>
            <a:r>
              <a:rPr lang="ru-RU" sz="2400" dirty="0">
                <a:latin typeface="GT Eesti Pro Display Light" pitchFamily="2" charset="0"/>
              </a:rPr>
              <a:t>Давайте сделаем функцию, которая будет обрабатывать имя и фамилию и отчество, если пользователь захочет его заполнить:</a:t>
            </a:r>
          </a:p>
        </p:txBody>
      </p:sp>
    </p:spTree>
    <p:extLst>
      <p:ext uri="{BB962C8B-B14F-4D97-AF65-F5344CB8AC3E}">
        <p14:creationId xmlns:p14="http://schemas.microsoft.com/office/powerpoint/2010/main" val="3089983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Возвращение словаря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23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4;p3">
            <a:extLst>
              <a:ext uri="{FF2B5EF4-FFF2-40B4-BE49-F238E27FC236}">
                <a16:creationId xmlns:a16="http://schemas.microsoft.com/office/drawing/2014/main" id="{B12EA2A5-A743-F54A-B4F7-55F117630ED5}"/>
              </a:ext>
            </a:extLst>
          </p:cNvPr>
          <p:cNvSpPr txBox="1">
            <a:spLocks/>
          </p:cNvSpPr>
          <p:nvPr/>
        </p:nvSpPr>
        <p:spPr>
          <a:xfrm>
            <a:off x="912656" y="64684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>
            <a:defPPr>
              <a:defRPr lang="ru-RU"/>
            </a:defPPr>
            <a:lvl1pPr marL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/>
              <a:t>Python 18+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0394E-B7DD-C241-A1D2-9DA45C815C2A}"/>
              </a:ext>
            </a:extLst>
          </p:cNvPr>
          <p:cNvSpPr txBox="1"/>
          <p:nvPr/>
        </p:nvSpPr>
        <p:spPr>
          <a:xfrm>
            <a:off x="1145877" y="852391"/>
            <a:ext cx="99002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Функция может вернуть любое значение, нужное вам, в том числе и более сложную структуру данных ( например, список или словарь). 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2680F6E-7E0B-CA4E-B1F2-F2889AB14161}"/>
              </a:ext>
            </a:extLst>
          </p:cNvPr>
          <p:cNvSpPr/>
          <p:nvPr/>
        </p:nvSpPr>
        <p:spPr>
          <a:xfrm>
            <a:off x="1145877" y="1798545"/>
            <a:ext cx="10481206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600" dirty="0"/>
              <a:t>person = {</a:t>
            </a:r>
            <a:r>
              <a:rPr lang="en" sz="1600" b="1" dirty="0">
                <a:solidFill>
                  <a:srgbClr val="008080"/>
                </a:solidFill>
              </a:rPr>
              <a:t>'names'</a:t>
            </a:r>
            <a:r>
              <a:rPr lang="en" sz="1600" dirty="0"/>
              <a:t>:[], </a:t>
            </a:r>
            <a:r>
              <a:rPr lang="en" sz="1600" b="1" dirty="0">
                <a:solidFill>
                  <a:srgbClr val="008080"/>
                </a:solidFill>
              </a:rPr>
              <a:t>'surnames'</a:t>
            </a:r>
            <a:r>
              <a:rPr lang="en" sz="1600" dirty="0"/>
              <a:t>: []}</a:t>
            </a:r>
            <a:br>
              <a:rPr lang="en" sz="1600" dirty="0"/>
            </a:br>
            <a:br>
              <a:rPr lang="en" sz="1600" dirty="0"/>
            </a:br>
            <a:r>
              <a:rPr lang="en" sz="1600" b="1" dirty="0">
                <a:solidFill>
                  <a:srgbClr val="000080"/>
                </a:solidFill>
              </a:rPr>
              <a:t>def </a:t>
            </a:r>
            <a:r>
              <a:rPr lang="en" sz="1600" dirty="0" err="1"/>
              <a:t>create_person</a:t>
            </a:r>
            <a:r>
              <a:rPr lang="en" sz="1600" dirty="0"/>
              <a:t>(name, surname):</a:t>
            </a:r>
            <a:br>
              <a:rPr lang="en" sz="1600" dirty="0"/>
            </a:br>
            <a:r>
              <a:rPr lang="en" sz="1600" dirty="0"/>
              <a:t>    </a:t>
            </a:r>
            <a:r>
              <a:rPr lang="en" sz="1600" i="1" dirty="0">
                <a:solidFill>
                  <a:srgbClr val="808080"/>
                </a:solidFill>
              </a:rPr>
              <a:t>"""</a:t>
            </a:r>
            <a:r>
              <a:rPr lang="ru-RU" sz="1600" i="1" dirty="0">
                <a:solidFill>
                  <a:srgbClr val="808080"/>
                </a:solidFill>
              </a:rPr>
              <a:t>Возвращает словарь с информацией о человеке"""</a:t>
            </a:r>
            <a:br>
              <a:rPr lang="ru-RU" sz="1600" i="1" dirty="0">
                <a:solidFill>
                  <a:srgbClr val="808080"/>
                </a:solidFill>
              </a:rPr>
            </a:br>
            <a:r>
              <a:rPr lang="ru-RU" sz="1600" i="1" dirty="0">
                <a:solidFill>
                  <a:srgbClr val="808080"/>
                </a:solidFill>
              </a:rPr>
              <a:t>    </a:t>
            </a:r>
            <a:r>
              <a:rPr lang="en" sz="1600" dirty="0"/>
              <a:t>person[</a:t>
            </a:r>
            <a:r>
              <a:rPr lang="en" sz="1600" b="1" dirty="0">
                <a:solidFill>
                  <a:srgbClr val="008080"/>
                </a:solidFill>
              </a:rPr>
              <a:t>'names'</a:t>
            </a:r>
            <a:r>
              <a:rPr lang="en" sz="1600" dirty="0"/>
              <a:t>].append(name)</a:t>
            </a:r>
            <a:br>
              <a:rPr lang="en" sz="1600" dirty="0"/>
            </a:br>
            <a:r>
              <a:rPr lang="en" sz="1600" dirty="0"/>
              <a:t>    person[</a:t>
            </a:r>
            <a:r>
              <a:rPr lang="en" sz="1600" b="1" dirty="0">
                <a:solidFill>
                  <a:srgbClr val="008080"/>
                </a:solidFill>
              </a:rPr>
              <a:t>'surnames'</a:t>
            </a:r>
            <a:r>
              <a:rPr lang="en" sz="1600" dirty="0"/>
              <a:t>].append(surname)</a:t>
            </a:r>
            <a:br>
              <a:rPr lang="en" sz="1600" dirty="0"/>
            </a:br>
            <a:r>
              <a:rPr lang="en" sz="1600" dirty="0"/>
              <a:t>    </a:t>
            </a:r>
            <a:r>
              <a:rPr lang="en" sz="1600" b="1" dirty="0">
                <a:solidFill>
                  <a:srgbClr val="000080"/>
                </a:solidFill>
              </a:rPr>
              <a:t>return </a:t>
            </a:r>
            <a:r>
              <a:rPr lang="en" sz="1600" dirty="0"/>
              <a:t>person</a:t>
            </a:r>
            <a:br>
              <a:rPr lang="en" sz="1600" dirty="0"/>
            </a:br>
            <a:br>
              <a:rPr lang="en" sz="1600" dirty="0"/>
            </a:br>
            <a:br>
              <a:rPr lang="en" sz="1600" dirty="0"/>
            </a:br>
            <a:r>
              <a:rPr lang="en" sz="1600" dirty="0" err="1"/>
              <a:t>user_size</a:t>
            </a:r>
            <a:r>
              <a:rPr lang="en" sz="1600" dirty="0"/>
              <a:t> = </a:t>
            </a:r>
            <a:r>
              <a:rPr lang="en" sz="1600" dirty="0">
                <a:solidFill>
                  <a:srgbClr val="000080"/>
                </a:solidFill>
              </a:rPr>
              <a:t>int</a:t>
            </a:r>
            <a:r>
              <a:rPr lang="en" sz="1600" dirty="0"/>
              <a:t>(</a:t>
            </a:r>
            <a:r>
              <a:rPr lang="en" sz="1600" dirty="0">
                <a:solidFill>
                  <a:srgbClr val="000080"/>
                </a:solidFill>
              </a:rPr>
              <a:t>input</a:t>
            </a:r>
            <a:r>
              <a:rPr lang="en" sz="1600" dirty="0"/>
              <a:t>(</a:t>
            </a:r>
            <a:r>
              <a:rPr lang="en" sz="1600" b="1" dirty="0">
                <a:solidFill>
                  <a:srgbClr val="008080"/>
                </a:solidFill>
              </a:rPr>
              <a:t>"</a:t>
            </a:r>
            <a:r>
              <a:rPr lang="ru-RU" sz="1600" b="1" dirty="0">
                <a:solidFill>
                  <a:srgbClr val="008080"/>
                </a:solidFill>
              </a:rPr>
              <a:t>Введите количество пользователей, которые должны появиться в  этом словаре: "</a:t>
            </a:r>
            <a:r>
              <a:rPr lang="ru-RU" sz="1600" dirty="0"/>
              <a:t>))</a:t>
            </a:r>
            <a:br>
              <a:rPr lang="ru-RU" sz="1600" dirty="0"/>
            </a:br>
            <a:r>
              <a:rPr lang="en" sz="1600" b="1" dirty="0">
                <a:solidFill>
                  <a:srgbClr val="000080"/>
                </a:solidFill>
              </a:rPr>
              <a:t>for </a:t>
            </a:r>
            <a:r>
              <a:rPr lang="en" sz="1600" dirty="0"/>
              <a:t>user </a:t>
            </a:r>
            <a:r>
              <a:rPr lang="en" sz="1600" b="1" dirty="0">
                <a:solidFill>
                  <a:srgbClr val="000080"/>
                </a:solidFill>
              </a:rPr>
              <a:t>in </a:t>
            </a:r>
            <a:r>
              <a:rPr lang="en" sz="1600" dirty="0">
                <a:solidFill>
                  <a:srgbClr val="000080"/>
                </a:solidFill>
              </a:rPr>
              <a:t>range</a:t>
            </a:r>
            <a:r>
              <a:rPr lang="en" sz="1600" dirty="0"/>
              <a:t>(</a:t>
            </a:r>
            <a:r>
              <a:rPr lang="en" sz="1600" dirty="0" err="1"/>
              <a:t>user_size</a:t>
            </a:r>
            <a:r>
              <a:rPr lang="en" sz="1600" dirty="0"/>
              <a:t>):</a:t>
            </a:r>
            <a:br>
              <a:rPr lang="en" sz="1600" dirty="0"/>
            </a:br>
            <a:r>
              <a:rPr lang="en" sz="1600" dirty="0"/>
              <a:t>    name = </a:t>
            </a:r>
            <a:r>
              <a:rPr lang="en" sz="1600" dirty="0">
                <a:solidFill>
                  <a:srgbClr val="000080"/>
                </a:solidFill>
              </a:rPr>
              <a:t>input</a:t>
            </a:r>
            <a:r>
              <a:rPr lang="en" sz="1600" dirty="0"/>
              <a:t>(</a:t>
            </a:r>
            <a:r>
              <a:rPr lang="en" sz="1600" b="1" dirty="0">
                <a:solidFill>
                  <a:srgbClr val="008080"/>
                </a:solidFill>
              </a:rPr>
              <a:t>"</a:t>
            </a:r>
            <a:r>
              <a:rPr lang="ru-RU" sz="1600" b="1" dirty="0">
                <a:solidFill>
                  <a:srgbClr val="008080"/>
                </a:solidFill>
              </a:rPr>
              <a:t>Введите имя пользователя"</a:t>
            </a:r>
            <a:r>
              <a:rPr lang="ru-RU" sz="1600" dirty="0"/>
              <a:t>)</a:t>
            </a:r>
            <a:br>
              <a:rPr lang="ru-RU" sz="1600" dirty="0"/>
            </a:br>
            <a:r>
              <a:rPr lang="ru-RU" sz="1600" dirty="0"/>
              <a:t>    </a:t>
            </a:r>
            <a:r>
              <a:rPr lang="en" sz="1600" dirty="0"/>
              <a:t>surname = </a:t>
            </a:r>
            <a:r>
              <a:rPr lang="en" sz="1600" dirty="0">
                <a:solidFill>
                  <a:srgbClr val="000080"/>
                </a:solidFill>
              </a:rPr>
              <a:t>input</a:t>
            </a:r>
            <a:r>
              <a:rPr lang="en" sz="1600" dirty="0"/>
              <a:t>(</a:t>
            </a:r>
            <a:r>
              <a:rPr lang="en" sz="1600" b="1" dirty="0">
                <a:solidFill>
                  <a:srgbClr val="008080"/>
                </a:solidFill>
              </a:rPr>
              <a:t>"</a:t>
            </a:r>
            <a:r>
              <a:rPr lang="ru-RU" sz="1600" b="1" dirty="0">
                <a:solidFill>
                  <a:srgbClr val="008080"/>
                </a:solidFill>
              </a:rPr>
              <a:t>Введите фамилию пользователя"</a:t>
            </a:r>
            <a:r>
              <a:rPr lang="ru-RU" sz="1600" dirty="0"/>
              <a:t>)</a:t>
            </a:r>
            <a:br>
              <a:rPr lang="ru-RU" sz="1600" dirty="0"/>
            </a:br>
            <a:r>
              <a:rPr lang="ru-RU" sz="1600" dirty="0"/>
              <a:t>    </a:t>
            </a:r>
            <a:r>
              <a:rPr lang="en" sz="1600" dirty="0" err="1"/>
              <a:t>create_person</a:t>
            </a:r>
            <a:r>
              <a:rPr lang="en" sz="1600" dirty="0"/>
              <a:t>(name, surname)</a:t>
            </a:r>
            <a:br>
              <a:rPr lang="en" sz="1600" dirty="0"/>
            </a:br>
            <a:br>
              <a:rPr lang="en" sz="1600" dirty="0"/>
            </a:br>
            <a:r>
              <a:rPr lang="en" sz="1600" dirty="0">
                <a:solidFill>
                  <a:srgbClr val="000080"/>
                </a:solidFill>
              </a:rPr>
              <a:t>print</a:t>
            </a:r>
            <a:r>
              <a:rPr lang="en" sz="1600" dirty="0"/>
              <a:t>(person)</a:t>
            </a:r>
            <a:br>
              <a:rPr lang="en" sz="1600" dirty="0"/>
            </a:br>
            <a:br>
              <a:rPr lang="en" sz="1600" dirty="0"/>
            </a:br>
            <a:br>
              <a:rPr lang="en" sz="1600" dirty="0"/>
            </a:b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194917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Использование функции в цикле  </a:t>
            </a:r>
            <a:r>
              <a:rPr lang="en-US" sz="3600" dirty="0">
                <a:latin typeface="GT Eesti Pro Display" pitchFamily="2" charset="0"/>
              </a:rPr>
              <a:t>while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24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4;p3">
            <a:extLst>
              <a:ext uri="{FF2B5EF4-FFF2-40B4-BE49-F238E27FC236}">
                <a16:creationId xmlns:a16="http://schemas.microsoft.com/office/drawing/2014/main" id="{B12EA2A5-A743-F54A-B4F7-55F117630ED5}"/>
              </a:ext>
            </a:extLst>
          </p:cNvPr>
          <p:cNvSpPr txBox="1">
            <a:spLocks/>
          </p:cNvSpPr>
          <p:nvPr/>
        </p:nvSpPr>
        <p:spPr>
          <a:xfrm>
            <a:off x="912656" y="64684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>
            <a:defPPr>
              <a:defRPr lang="ru-RU"/>
            </a:defPPr>
            <a:lvl1pPr marL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/>
              <a:t>Python 18+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0394E-B7DD-C241-A1D2-9DA45C815C2A}"/>
              </a:ext>
            </a:extLst>
          </p:cNvPr>
          <p:cNvSpPr txBox="1"/>
          <p:nvPr/>
        </p:nvSpPr>
        <p:spPr>
          <a:xfrm>
            <a:off x="1145877" y="852391"/>
            <a:ext cx="99002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Функции могут использоваться со всеми структурами </a:t>
            </a:r>
            <a:r>
              <a:rPr lang="en-US" sz="2400" dirty="0">
                <a:latin typeface="GT Eesti Pro Display Light" pitchFamily="2" charset="0"/>
              </a:rPr>
              <a:t>Python</a:t>
            </a:r>
            <a:r>
              <a:rPr lang="ru-RU" sz="2400" dirty="0">
                <a:latin typeface="GT Eesti Pro Display Light" pitchFamily="2" charset="0"/>
              </a:rPr>
              <a:t>, которые мы проходили. К примеру, наш код с предыдущего слайда можно переписать на </a:t>
            </a:r>
            <a:r>
              <a:rPr lang="en-US" sz="2400" dirty="0">
                <a:latin typeface="GT Eesti Pro Display Light" pitchFamily="2" charset="0"/>
              </a:rPr>
              <a:t>while</a:t>
            </a:r>
            <a:r>
              <a:rPr lang="ru-RU" sz="2400" dirty="0">
                <a:latin typeface="GT Eesti Pro Display Light" pitchFamily="2" charset="0"/>
              </a:rPr>
              <a:t>: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2680F6E-7E0B-CA4E-B1F2-F2889AB14161}"/>
              </a:ext>
            </a:extLst>
          </p:cNvPr>
          <p:cNvSpPr/>
          <p:nvPr/>
        </p:nvSpPr>
        <p:spPr>
          <a:xfrm>
            <a:off x="1145877" y="2075016"/>
            <a:ext cx="10481206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400" dirty="0">
                <a:latin typeface="JetBrains Mono Medium" panose="020B0509020102050004" pitchFamily="49" charset="0"/>
              </a:rPr>
              <a:t>person = {'names':[], 'surnames': []}</a:t>
            </a: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def </a:t>
            </a:r>
            <a:r>
              <a:rPr lang="en" sz="1400" dirty="0" err="1">
                <a:latin typeface="JetBrains Mono Medium" panose="020B0509020102050004" pitchFamily="49" charset="0"/>
              </a:rPr>
              <a:t>create_person</a:t>
            </a:r>
            <a:r>
              <a:rPr lang="en" sz="1400" dirty="0">
                <a:latin typeface="JetBrains Mono Medium" panose="020B0509020102050004" pitchFamily="49" charset="0"/>
              </a:rPr>
              <a:t>(name, surname):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    """</a:t>
            </a:r>
            <a:r>
              <a:rPr lang="ru-RU" sz="1400" dirty="0">
                <a:latin typeface="JetBrains Mono Medium" panose="020B0509020102050004" pitchFamily="49" charset="0"/>
              </a:rPr>
              <a:t>Возвращает словарь с информацией о человеке"""</a:t>
            </a:r>
            <a:br>
              <a:rPr lang="ru-RU" sz="1400" dirty="0">
                <a:latin typeface="JetBrains Mono Medium" panose="020B0509020102050004" pitchFamily="49" charset="0"/>
              </a:rPr>
            </a:br>
            <a:r>
              <a:rPr lang="ru-RU" sz="1400" dirty="0">
                <a:latin typeface="JetBrains Mono Medium" panose="020B0509020102050004" pitchFamily="49" charset="0"/>
              </a:rPr>
              <a:t>    </a:t>
            </a:r>
            <a:r>
              <a:rPr lang="en" sz="1400" dirty="0">
                <a:latin typeface="JetBrains Mono Medium" panose="020B0509020102050004" pitchFamily="49" charset="0"/>
              </a:rPr>
              <a:t>person['names'].append(name)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    person['surnames'].append(surname)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    return person</a:t>
            </a: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 err="1">
                <a:latin typeface="JetBrains Mono Medium" panose="020B0509020102050004" pitchFamily="49" charset="0"/>
              </a:rPr>
              <a:t>user_size</a:t>
            </a:r>
            <a:r>
              <a:rPr lang="en" sz="1400" dirty="0">
                <a:latin typeface="JetBrains Mono Medium" panose="020B0509020102050004" pitchFamily="49" charset="0"/>
              </a:rPr>
              <a:t> = int(input("</a:t>
            </a:r>
            <a:r>
              <a:rPr lang="ru-RU" sz="1400" dirty="0">
                <a:latin typeface="JetBrains Mono Medium" panose="020B0509020102050004" pitchFamily="49" charset="0"/>
              </a:rPr>
              <a:t>Введите количество пользователей, которые должны появиться в  этом словаре: "))</a:t>
            </a:r>
            <a:br>
              <a:rPr lang="ru-RU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count = 0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while count &lt;= </a:t>
            </a:r>
            <a:r>
              <a:rPr lang="en" sz="1400" dirty="0" err="1">
                <a:latin typeface="JetBrains Mono Medium" panose="020B0509020102050004" pitchFamily="49" charset="0"/>
              </a:rPr>
              <a:t>user_size</a:t>
            </a:r>
            <a:r>
              <a:rPr lang="en" sz="1400" dirty="0">
                <a:latin typeface="JetBrains Mono Medium" panose="020B0509020102050004" pitchFamily="49" charset="0"/>
              </a:rPr>
              <a:t>: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    name = input("</a:t>
            </a:r>
            <a:r>
              <a:rPr lang="ru-RU" sz="1400" dirty="0">
                <a:latin typeface="JetBrains Mono Medium" panose="020B0509020102050004" pitchFamily="49" charset="0"/>
              </a:rPr>
              <a:t>Введите имя пользователя")</a:t>
            </a:r>
            <a:br>
              <a:rPr lang="ru-RU" sz="1400" dirty="0">
                <a:latin typeface="JetBrains Mono Medium" panose="020B0509020102050004" pitchFamily="49" charset="0"/>
              </a:rPr>
            </a:br>
            <a:r>
              <a:rPr lang="ru-RU" sz="1400" dirty="0">
                <a:latin typeface="JetBrains Mono Medium" panose="020B0509020102050004" pitchFamily="49" charset="0"/>
              </a:rPr>
              <a:t>    </a:t>
            </a:r>
            <a:r>
              <a:rPr lang="en" sz="1400" dirty="0">
                <a:latin typeface="JetBrains Mono Medium" panose="020B0509020102050004" pitchFamily="49" charset="0"/>
              </a:rPr>
              <a:t>surname = input("</a:t>
            </a:r>
            <a:r>
              <a:rPr lang="ru-RU" sz="1400" dirty="0">
                <a:latin typeface="JetBrains Mono Medium" panose="020B0509020102050004" pitchFamily="49" charset="0"/>
              </a:rPr>
              <a:t>Введите фамилию пользователя")</a:t>
            </a:r>
            <a:br>
              <a:rPr lang="ru-RU" sz="1400" dirty="0">
                <a:latin typeface="JetBrains Mono Medium" panose="020B0509020102050004" pitchFamily="49" charset="0"/>
              </a:rPr>
            </a:br>
            <a:r>
              <a:rPr lang="ru-RU" sz="1400" dirty="0">
                <a:latin typeface="JetBrains Mono Medium" panose="020B0509020102050004" pitchFamily="49" charset="0"/>
              </a:rPr>
              <a:t>    </a:t>
            </a:r>
            <a:r>
              <a:rPr lang="en" sz="1400" dirty="0" err="1">
                <a:latin typeface="JetBrains Mono Medium" panose="020B0509020102050004" pitchFamily="49" charset="0"/>
              </a:rPr>
              <a:t>create_person</a:t>
            </a:r>
            <a:r>
              <a:rPr lang="en" sz="1400" dirty="0">
                <a:latin typeface="JetBrains Mono Medium" panose="020B0509020102050004" pitchFamily="49" charset="0"/>
              </a:rPr>
              <a:t>(name, surname)</a:t>
            </a: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    count += 1</a:t>
            </a: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r>
              <a:rPr lang="en" sz="1400" dirty="0">
                <a:latin typeface="JetBrains Mono Medium" panose="020B0509020102050004" pitchFamily="49" charset="0"/>
              </a:rPr>
              <a:t>print(person)</a:t>
            </a: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br>
              <a:rPr lang="en" sz="1400" dirty="0">
                <a:latin typeface="JetBrains Mono Medium" panose="020B0509020102050004" pitchFamily="49" charset="0"/>
              </a:rPr>
            </a:br>
            <a:endParaRPr lang="ru-RU" sz="14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8320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sz="3600" dirty="0">
                <a:latin typeface="GT Eesti Pro Display" pitchFamily="2" charset="0"/>
              </a:rPr>
              <a:t> </a:t>
            </a:r>
            <a:r>
              <a:rPr lang="ru-RU" sz="3600" dirty="0">
                <a:latin typeface="GT Eesti Pro Display" pitchFamily="2" charset="0"/>
              </a:rPr>
              <a:t>Получение списка на вход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25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4;p3">
            <a:extLst>
              <a:ext uri="{FF2B5EF4-FFF2-40B4-BE49-F238E27FC236}">
                <a16:creationId xmlns:a16="http://schemas.microsoft.com/office/drawing/2014/main" id="{B12EA2A5-A743-F54A-B4F7-55F117630ED5}"/>
              </a:ext>
            </a:extLst>
          </p:cNvPr>
          <p:cNvSpPr txBox="1">
            <a:spLocks/>
          </p:cNvSpPr>
          <p:nvPr/>
        </p:nvSpPr>
        <p:spPr>
          <a:xfrm>
            <a:off x="912656" y="64684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>
            <a:defPPr>
              <a:defRPr lang="ru-RU"/>
            </a:defPPr>
            <a:lvl1pPr marL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/>
              <a:t>Python 18+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0394E-B7DD-C241-A1D2-9DA45C815C2A}"/>
              </a:ext>
            </a:extLst>
          </p:cNvPr>
          <p:cNvSpPr txBox="1"/>
          <p:nvPr/>
        </p:nvSpPr>
        <p:spPr>
          <a:xfrm>
            <a:off x="1145877" y="1128283"/>
            <a:ext cx="9900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Функция может принимать на вход данные в виде списка или словаря. Иногда это может быть полезно в том случае, если вы собираетесь обработать какие-то данные, которые приходят, к примеру, из базы данных: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1D8B04BB-D394-2A4B-9A89-F7636FB7271A}"/>
              </a:ext>
            </a:extLst>
          </p:cNvPr>
          <p:cNvSpPr/>
          <p:nvPr/>
        </p:nvSpPr>
        <p:spPr>
          <a:xfrm>
            <a:off x="1065241" y="2904630"/>
            <a:ext cx="869473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4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def </a:t>
            </a:r>
            <a:r>
              <a:rPr lang="en" sz="2400" dirty="0" err="1">
                <a:latin typeface="JetBrains Mono Medium" panose="020B0509020102050004" pitchFamily="49" charset="0"/>
              </a:rPr>
              <a:t>speech_funny</a:t>
            </a:r>
            <a:r>
              <a:rPr lang="en" sz="2400" dirty="0">
                <a:latin typeface="JetBrains Mono Medium" panose="020B0509020102050004" pitchFamily="49" charset="0"/>
              </a:rPr>
              <a:t>(</a:t>
            </a:r>
            <a:r>
              <a:rPr lang="en" sz="2400" dirty="0" err="1">
                <a:latin typeface="JetBrains Mono Medium" panose="020B0509020102050004" pitchFamily="49" charset="0"/>
              </a:rPr>
              <a:t>slovar</a:t>
            </a:r>
            <a:r>
              <a:rPr lang="en" sz="2400" dirty="0">
                <a:latin typeface="JetBrains Mono Medium" panose="020B0509020102050004" pitchFamily="49" charset="0"/>
              </a:rPr>
              <a:t>):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</a:t>
            </a:r>
            <a:r>
              <a:rPr lang="en" sz="24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for </a:t>
            </a:r>
            <a:r>
              <a:rPr lang="en" sz="2400" dirty="0" err="1">
                <a:latin typeface="JetBrains Mono Medium" panose="020B0509020102050004" pitchFamily="49" charset="0"/>
              </a:rPr>
              <a:t>i</a:t>
            </a:r>
            <a:r>
              <a:rPr lang="en" sz="2400" dirty="0">
                <a:latin typeface="JetBrains Mono Medium" panose="020B0509020102050004" pitchFamily="49" charset="0"/>
              </a:rPr>
              <a:t> </a:t>
            </a:r>
            <a:r>
              <a:rPr lang="en" sz="24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in range</a:t>
            </a:r>
            <a:r>
              <a:rPr lang="en" sz="2400" dirty="0">
                <a:latin typeface="JetBrains Mono Medium" panose="020B0509020102050004" pitchFamily="49" charset="0"/>
              </a:rPr>
              <a:t>(</a:t>
            </a:r>
            <a:r>
              <a:rPr lang="en" sz="2400" dirty="0" err="1">
                <a:solidFill>
                  <a:srgbClr val="000080"/>
                </a:solidFill>
                <a:latin typeface="JetBrains Mono Medium" panose="020B0509020102050004" pitchFamily="49" charset="0"/>
              </a:rPr>
              <a:t>len</a:t>
            </a:r>
            <a:r>
              <a:rPr lang="en" sz="2400" dirty="0">
                <a:latin typeface="JetBrains Mono Medium" panose="020B0509020102050004" pitchFamily="49" charset="0"/>
              </a:rPr>
              <a:t>(</a:t>
            </a:r>
            <a:r>
              <a:rPr lang="en" sz="2400" dirty="0" err="1">
                <a:latin typeface="JetBrains Mono Medium" panose="020B0509020102050004" pitchFamily="49" charset="0"/>
              </a:rPr>
              <a:t>slovar</a:t>
            </a:r>
            <a:r>
              <a:rPr lang="en" sz="2400" dirty="0">
                <a:latin typeface="JetBrains Mono Medium" panose="020B0509020102050004" pitchFamily="49" charset="0"/>
              </a:rPr>
              <a:t>[</a:t>
            </a:r>
            <a:r>
              <a:rPr lang="en" sz="24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'names'</a:t>
            </a:r>
            <a:r>
              <a:rPr lang="en" sz="2400" dirty="0">
                <a:latin typeface="JetBrains Mono Medium" panose="020B0509020102050004" pitchFamily="49" charset="0"/>
              </a:rPr>
              <a:t>])):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    </a:t>
            </a:r>
            <a:r>
              <a:rPr lang="en" sz="2400" dirty="0" err="1">
                <a:latin typeface="JetBrains Mono Medium" panose="020B0509020102050004" pitchFamily="49" charset="0"/>
              </a:rPr>
              <a:t>rand_word</a:t>
            </a:r>
            <a:r>
              <a:rPr lang="en" sz="2400" dirty="0">
                <a:latin typeface="JetBrains Mono Medium" panose="020B0509020102050004" pitchFamily="49" charset="0"/>
              </a:rPr>
              <a:t> = </a:t>
            </a:r>
            <a:r>
              <a:rPr lang="en" sz="2400" dirty="0" err="1">
                <a:latin typeface="JetBrains Mono Medium" panose="020B0509020102050004" pitchFamily="49" charset="0"/>
              </a:rPr>
              <a:t>random.choice</a:t>
            </a:r>
            <a:r>
              <a:rPr lang="en" sz="2400" dirty="0">
                <a:latin typeface="JetBrains Mono Medium" panose="020B0509020102050004" pitchFamily="49" charset="0"/>
              </a:rPr>
              <a:t>(</a:t>
            </a:r>
            <a:r>
              <a:rPr lang="en" sz="2400" dirty="0" err="1">
                <a:latin typeface="JetBrains Mono Medium" panose="020B0509020102050004" pitchFamily="49" charset="0"/>
              </a:rPr>
              <a:t>funny_words</a:t>
            </a:r>
            <a:r>
              <a:rPr lang="en" sz="2400" dirty="0">
                <a:latin typeface="JetBrains Mono Medium" panose="020B0509020102050004" pitchFamily="49" charset="0"/>
              </a:rPr>
              <a:t>)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    greet = </a:t>
            </a:r>
            <a:r>
              <a:rPr lang="en" sz="2400" dirty="0" err="1">
                <a:latin typeface="JetBrains Mono Medium" panose="020B0509020102050004" pitchFamily="49" charset="0"/>
              </a:rPr>
              <a:t>rand_word</a:t>
            </a:r>
            <a:r>
              <a:rPr lang="en" sz="2400" dirty="0">
                <a:latin typeface="JetBrains Mono Medium" panose="020B0509020102050004" pitchFamily="49" charset="0"/>
              </a:rPr>
              <a:t> + </a:t>
            </a:r>
            <a:r>
              <a:rPr lang="en" sz="24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" " </a:t>
            </a:r>
            <a:r>
              <a:rPr lang="en" sz="2400" dirty="0">
                <a:latin typeface="JetBrains Mono Medium" panose="020B0509020102050004" pitchFamily="49" charset="0"/>
              </a:rPr>
              <a:t>+ </a:t>
            </a:r>
            <a:r>
              <a:rPr lang="en" sz="2400" dirty="0" err="1">
                <a:latin typeface="JetBrains Mono Medium" panose="020B0509020102050004" pitchFamily="49" charset="0"/>
              </a:rPr>
              <a:t>slovar</a:t>
            </a:r>
            <a:r>
              <a:rPr lang="en" sz="2400" dirty="0">
                <a:latin typeface="JetBrains Mono Medium" panose="020B0509020102050004" pitchFamily="49" charset="0"/>
              </a:rPr>
              <a:t>[</a:t>
            </a:r>
            <a:r>
              <a:rPr lang="en" sz="24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'names'</a:t>
            </a:r>
            <a:r>
              <a:rPr lang="en" sz="2400" dirty="0">
                <a:latin typeface="JetBrains Mono Medium" panose="020B0509020102050004" pitchFamily="49" charset="0"/>
              </a:rPr>
              <a:t>][</a:t>
            </a:r>
            <a:r>
              <a:rPr lang="en" sz="2400" dirty="0" err="1">
                <a:latin typeface="JetBrains Mono Medium" panose="020B0509020102050004" pitchFamily="49" charset="0"/>
              </a:rPr>
              <a:t>i</a:t>
            </a:r>
            <a:r>
              <a:rPr lang="en" sz="2400" dirty="0">
                <a:latin typeface="JetBrains Mono Medium" panose="020B0509020102050004" pitchFamily="49" charset="0"/>
              </a:rPr>
              <a:t>] + </a:t>
            </a:r>
            <a:r>
              <a:rPr lang="en" sz="24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" " </a:t>
            </a:r>
            <a:r>
              <a:rPr lang="en" sz="2400" dirty="0">
                <a:latin typeface="JetBrains Mono Medium" panose="020B0509020102050004" pitchFamily="49" charset="0"/>
              </a:rPr>
              <a:t>+ </a:t>
            </a:r>
            <a:r>
              <a:rPr lang="en" sz="2400" dirty="0" err="1">
                <a:latin typeface="JetBrains Mono Medium" panose="020B0509020102050004" pitchFamily="49" charset="0"/>
              </a:rPr>
              <a:t>slovar</a:t>
            </a:r>
            <a:r>
              <a:rPr lang="en" sz="2400" dirty="0">
                <a:latin typeface="JetBrains Mono Medium" panose="020B0509020102050004" pitchFamily="49" charset="0"/>
              </a:rPr>
              <a:t>[</a:t>
            </a:r>
            <a:r>
              <a:rPr lang="en" sz="24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'surnames'</a:t>
            </a:r>
            <a:r>
              <a:rPr lang="en" sz="2400" dirty="0">
                <a:latin typeface="JetBrains Mono Medium" panose="020B0509020102050004" pitchFamily="49" charset="0"/>
              </a:rPr>
              <a:t>][</a:t>
            </a:r>
            <a:r>
              <a:rPr lang="en" sz="2400" dirty="0" err="1">
                <a:latin typeface="JetBrains Mono Medium" panose="020B0509020102050004" pitchFamily="49" charset="0"/>
              </a:rPr>
              <a:t>i</a:t>
            </a:r>
            <a:r>
              <a:rPr lang="en" sz="2400" dirty="0">
                <a:latin typeface="JetBrains Mono Medium" panose="020B0509020102050004" pitchFamily="49" charset="0"/>
              </a:rPr>
              <a:t>]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    </a:t>
            </a:r>
            <a:r>
              <a:rPr lang="en" sz="24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print</a:t>
            </a:r>
            <a:r>
              <a:rPr lang="en" sz="2400" dirty="0">
                <a:latin typeface="JetBrains Mono Medium" panose="020B0509020102050004" pitchFamily="49" charset="0"/>
              </a:rPr>
              <a:t>(greet)</a:t>
            </a:r>
            <a:endParaRPr lang="ru-RU" sz="24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487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Запрет изменения списка из функции 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26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4;p3">
            <a:extLst>
              <a:ext uri="{FF2B5EF4-FFF2-40B4-BE49-F238E27FC236}">
                <a16:creationId xmlns:a16="http://schemas.microsoft.com/office/drawing/2014/main" id="{B12EA2A5-A743-F54A-B4F7-55F117630ED5}"/>
              </a:ext>
            </a:extLst>
          </p:cNvPr>
          <p:cNvSpPr txBox="1">
            <a:spLocks/>
          </p:cNvSpPr>
          <p:nvPr/>
        </p:nvSpPr>
        <p:spPr>
          <a:xfrm>
            <a:off x="912656" y="64684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>
            <a:defPPr>
              <a:defRPr lang="ru-RU"/>
            </a:defPPr>
            <a:lvl1pPr marL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/>
              <a:t>Python 18+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B70D7A-32DC-634A-8C7C-3DF6058AC60E}"/>
              </a:ext>
            </a:extLst>
          </p:cNvPr>
          <p:cNvSpPr txBox="1"/>
          <p:nvPr/>
        </p:nvSpPr>
        <p:spPr>
          <a:xfrm>
            <a:off x="912656" y="1264024"/>
            <a:ext cx="102887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Иногда требуется предотвратить изменение списка в функции.  Это необходимо, если вы не хотите случайно изменить ваш первоначальный массив. Для этого нам нужно сделать среза:</a:t>
            </a:r>
          </a:p>
          <a:p>
            <a:r>
              <a:rPr lang="ru-RU" dirty="0"/>
              <a:t> </a:t>
            </a:r>
            <a:r>
              <a:rPr lang="ru-RU" dirty="0" err="1"/>
              <a:t>имя_функции</a:t>
            </a:r>
            <a:r>
              <a:rPr lang="ru-RU" dirty="0"/>
              <a:t>(</a:t>
            </a:r>
            <a:r>
              <a:rPr lang="ru-RU" dirty="0" err="1"/>
              <a:t>имя_списка</a:t>
            </a:r>
            <a:r>
              <a:rPr lang="en-US" dirty="0"/>
              <a:t>[:])</a:t>
            </a:r>
          </a:p>
          <a:p>
            <a:r>
              <a:rPr lang="ru-RU" dirty="0"/>
              <a:t>Как вы помните, синтаксис среза</a:t>
            </a:r>
            <a:r>
              <a:rPr lang="en-US" dirty="0"/>
              <a:t>[:] </a:t>
            </a:r>
            <a:r>
              <a:rPr lang="ru-RU" dirty="0"/>
              <a:t>создает копию для передачи функции.  Можно создать что-то вроде этого: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81E51A-9451-5840-ACA7-1BE9997DD7CB}"/>
              </a:ext>
            </a:extLst>
          </p:cNvPr>
          <p:cNvSpPr txBox="1"/>
          <p:nvPr/>
        </p:nvSpPr>
        <p:spPr>
          <a:xfrm>
            <a:off x="1110343" y="2988129"/>
            <a:ext cx="9029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i="1" dirty="0"/>
              <a:t>def </a:t>
            </a:r>
            <a:r>
              <a:rPr lang="en" dirty="0" err="1"/>
              <a:t>filter_data</a:t>
            </a:r>
            <a:r>
              <a:rPr lang="en" dirty="0"/>
              <a:t>(</a:t>
            </a:r>
            <a:r>
              <a:rPr lang="en" dirty="0" err="1"/>
              <a:t>spisok</a:t>
            </a:r>
            <a:r>
              <a:rPr lang="en" dirty="0"/>
              <a:t>):</a:t>
            </a:r>
            <a:br>
              <a:rPr lang="en" dirty="0"/>
            </a:br>
            <a:r>
              <a:rPr lang="en" dirty="0"/>
              <a:t>    </a:t>
            </a:r>
            <a:r>
              <a:rPr lang="en" dirty="0" err="1"/>
              <a:t>spisok_dubl</a:t>
            </a:r>
            <a:r>
              <a:rPr lang="en" dirty="0"/>
              <a:t> = </a:t>
            </a:r>
            <a:r>
              <a:rPr lang="en" dirty="0" err="1"/>
              <a:t>spisok</a:t>
            </a:r>
            <a:r>
              <a:rPr lang="en" dirty="0"/>
              <a:t>[:]</a:t>
            </a:r>
            <a:br>
              <a:rPr lang="en" dirty="0"/>
            </a:br>
            <a:r>
              <a:rPr lang="en" dirty="0"/>
              <a:t>    </a:t>
            </a:r>
            <a:r>
              <a:rPr lang="en" i="1" dirty="0"/>
              <a:t>for </a:t>
            </a:r>
            <a:r>
              <a:rPr lang="en" dirty="0"/>
              <a:t>name </a:t>
            </a:r>
            <a:r>
              <a:rPr lang="en" i="1" dirty="0"/>
              <a:t>in </a:t>
            </a:r>
            <a:r>
              <a:rPr lang="en" dirty="0" err="1"/>
              <a:t>spisok_dubl</a:t>
            </a:r>
            <a:r>
              <a:rPr lang="en" dirty="0"/>
              <a:t>:</a:t>
            </a:r>
            <a:br>
              <a:rPr lang="en" dirty="0"/>
            </a:br>
            <a:r>
              <a:rPr lang="en" dirty="0"/>
              <a:t>        </a:t>
            </a:r>
            <a:r>
              <a:rPr lang="en" i="1" dirty="0"/>
              <a:t>if </a:t>
            </a:r>
            <a:r>
              <a:rPr lang="en" i="1" dirty="0" err="1"/>
              <a:t>len</a:t>
            </a:r>
            <a:r>
              <a:rPr lang="en" dirty="0"/>
              <a:t>(name) &lt;= 1:</a:t>
            </a:r>
            <a:br>
              <a:rPr lang="en" dirty="0"/>
            </a:br>
            <a:r>
              <a:rPr lang="en" dirty="0"/>
              <a:t>            </a:t>
            </a:r>
            <a:r>
              <a:rPr lang="en" dirty="0" err="1"/>
              <a:t>spisok_dubl.remove</a:t>
            </a:r>
            <a:r>
              <a:rPr lang="en" dirty="0"/>
              <a:t>(name)</a:t>
            </a:r>
            <a:br>
              <a:rPr lang="en" dirty="0"/>
            </a:br>
            <a:r>
              <a:rPr lang="en" dirty="0"/>
              <a:t>    </a:t>
            </a:r>
            <a:r>
              <a:rPr lang="en" i="1" dirty="0"/>
              <a:t>return </a:t>
            </a:r>
            <a:r>
              <a:rPr lang="en" dirty="0" err="1"/>
              <a:t>spisok_dubl</a:t>
            </a:r>
            <a:br>
              <a:rPr lang="en" dirty="0"/>
            </a:br>
            <a:br>
              <a:rPr lang="en" dirty="0"/>
            </a:br>
            <a:r>
              <a:rPr lang="en" i="1" dirty="0"/>
              <a:t>print</a:t>
            </a:r>
            <a:r>
              <a:rPr lang="en" dirty="0"/>
              <a:t>(</a:t>
            </a:r>
            <a:r>
              <a:rPr lang="en" dirty="0" err="1"/>
              <a:t>filter_data</a:t>
            </a:r>
            <a:r>
              <a:rPr lang="en" dirty="0"/>
              <a:t>(</a:t>
            </a:r>
            <a:r>
              <a:rPr lang="en" dirty="0" err="1"/>
              <a:t>names_spi</a:t>
            </a:r>
            <a:r>
              <a:rPr lang="en" dirty="0"/>
              <a:t>))</a:t>
            </a:r>
            <a:br>
              <a:rPr lang="en" dirty="0"/>
            </a:br>
            <a:r>
              <a:rPr lang="en" i="1" dirty="0"/>
              <a:t>print</a:t>
            </a:r>
            <a:r>
              <a:rPr lang="en" dirty="0"/>
              <a:t>(</a:t>
            </a:r>
            <a:r>
              <a:rPr lang="en" dirty="0" err="1"/>
              <a:t>names_spi</a:t>
            </a:r>
            <a:r>
              <a:rPr lang="en" dirty="0"/>
              <a:t>)</a:t>
            </a:r>
            <a:br>
              <a:rPr lang="en" dirty="0"/>
            </a:br>
            <a:r>
              <a:rPr lang="en" i="1" dirty="0"/>
              <a:t># </a:t>
            </a:r>
            <a:r>
              <a:rPr lang="ru-RU" i="1" dirty="0"/>
              <a:t>у нас есть неизменный список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24654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331765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 err="1">
                <a:latin typeface="GT Eesti Pro Display" pitchFamily="2" charset="0"/>
              </a:rPr>
              <a:t>Иммутабельность</a:t>
            </a:r>
            <a:r>
              <a:rPr lang="ru-RU" sz="3600">
                <a:latin typeface="GT Eesti Pro Display" pitchFamily="2" charset="0"/>
              </a:rPr>
              <a:t> данных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27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0" y="4583152"/>
            <a:ext cx="1631777" cy="16317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9" name="Google Shape;194;p3">
            <a:extLst>
              <a:ext uri="{FF2B5EF4-FFF2-40B4-BE49-F238E27FC236}">
                <a16:creationId xmlns:a16="http://schemas.microsoft.com/office/drawing/2014/main" id="{B12EA2A5-A743-F54A-B4F7-55F117630ED5}"/>
              </a:ext>
            </a:extLst>
          </p:cNvPr>
          <p:cNvSpPr txBox="1">
            <a:spLocks/>
          </p:cNvSpPr>
          <p:nvPr/>
        </p:nvSpPr>
        <p:spPr>
          <a:xfrm>
            <a:off x="912656" y="64684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>
            <a:defPPr>
              <a:defRPr lang="ru-RU"/>
            </a:defPPr>
            <a:lvl1pPr marL="0" lv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84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spcBef>
                <a:spcPts val="0"/>
              </a:spcBef>
              <a:spcAft>
                <a:spcPts val="0"/>
              </a:spcAft>
              <a:buSzPts val="140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/>
              <a:t>Python 18+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2DDA38-233D-1B46-B698-5072128C8021}"/>
              </a:ext>
            </a:extLst>
          </p:cNvPr>
          <p:cNvSpPr txBox="1"/>
          <p:nvPr/>
        </p:nvSpPr>
        <p:spPr>
          <a:xfrm>
            <a:off x="912656" y="1117251"/>
            <a:ext cx="105196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 программировании  есть определения </a:t>
            </a:r>
            <a:r>
              <a:rPr lang="ru-RU" sz="2800" dirty="0" err="1"/>
              <a:t>мутабельных</a:t>
            </a:r>
            <a:r>
              <a:rPr lang="ru-RU" sz="2800" dirty="0"/>
              <a:t> и </a:t>
            </a:r>
            <a:r>
              <a:rPr lang="ru-RU" sz="2800" dirty="0" err="1"/>
              <a:t>немутабельных</a:t>
            </a:r>
            <a:r>
              <a:rPr lang="ru-RU" sz="2800" dirty="0"/>
              <a:t> данных. </a:t>
            </a:r>
            <a:r>
              <a:rPr lang="ru-RU" sz="2800" dirty="0" err="1"/>
              <a:t>Мутабельные</a:t>
            </a:r>
            <a:r>
              <a:rPr lang="ru-RU" sz="2800" dirty="0"/>
              <a:t> данные – это, к примеру список, который может изменяться во время выполнения  программы, а есть и </a:t>
            </a:r>
            <a:r>
              <a:rPr lang="ru-RU" sz="2800" dirty="0" err="1"/>
              <a:t>немутабельные</a:t>
            </a:r>
            <a:r>
              <a:rPr lang="ru-RU" sz="2800" dirty="0"/>
              <a:t>, т. е. неизменяемые типы данные, такие, как кортеж. В </a:t>
            </a:r>
            <a:r>
              <a:rPr lang="en-US" sz="2800" dirty="0"/>
              <a:t>Python </a:t>
            </a:r>
            <a:r>
              <a:rPr lang="ru-RU" sz="2800" dirty="0"/>
              <a:t>есть кортеж, который не изменяется, и эта структура востребуется во многих моментах. Вы можете  либо создавать срез списка, как в предыдущем примере, либо создавать кортеж, чтобы программа никак не могла изменять ваши данные. </a:t>
            </a:r>
          </a:p>
        </p:txBody>
      </p:sp>
    </p:spTree>
    <p:extLst>
      <p:ext uri="{BB962C8B-B14F-4D97-AF65-F5344CB8AC3E}">
        <p14:creationId xmlns:p14="http://schemas.microsoft.com/office/powerpoint/2010/main" val="4011087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sz="3600" dirty="0">
                <a:latin typeface="GT Eesti Pro Display" pitchFamily="2" charset="0"/>
              </a:rPr>
              <a:t>  </a:t>
            </a:r>
            <a:r>
              <a:rPr lang="ru-RU" sz="3600" dirty="0">
                <a:latin typeface="GT Eesti Pro Display" pitchFamily="2" charset="0"/>
              </a:rPr>
              <a:t>Создание проекта с удаленного </a:t>
            </a:r>
            <a:r>
              <a:rPr lang="ru-RU" sz="3600" dirty="0" err="1">
                <a:latin typeface="GT Eesti Pro Display" pitchFamily="2" charset="0"/>
              </a:rPr>
              <a:t>репозитория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1867276" y="840928"/>
            <a:ext cx="9248312" cy="17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5949" rIns="0" bIns="75949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250" dirty="0">
                <a:latin typeface="GT Eesti Pro Display Light" pitchFamily="2" charset="0"/>
              </a:rPr>
              <a:t>Это можно сделать, нажав на </a:t>
            </a:r>
            <a:r>
              <a:rPr lang="en-US" sz="2250" dirty="0">
                <a:latin typeface="GT Eesti Pro Display Light" pitchFamily="2" charset="0"/>
              </a:rPr>
              <a:t>Get from Version Control</a:t>
            </a:r>
            <a:r>
              <a:rPr lang="ru-RU" sz="2250" dirty="0">
                <a:latin typeface="GT Eesti Pro Display Light" pitchFamily="2" charset="0"/>
              </a:rPr>
              <a:t> на  стартовой  странице</a:t>
            </a:r>
          </a:p>
          <a:p>
            <a:pPr algn="ctr">
              <a:lnSpc>
                <a:spcPct val="150000"/>
              </a:lnSpc>
            </a:pPr>
            <a:r>
              <a:rPr lang="ru-RU" sz="2250" dirty="0">
                <a:latin typeface="GT Eesti Pro Display Light" pitchFamily="2" charset="0"/>
              </a:rPr>
              <a:t>Из главного меню, выбрать </a:t>
            </a:r>
            <a:r>
              <a:rPr lang="en-US" sz="2250" dirty="0">
                <a:latin typeface="GT Eesti Pro Display Light" pitchFamily="2" charset="0"/>
              </a:rPr>
              <a:t>VCS -&gt; Get from version Control</a:t>
            </a:r>
            <a:endParaRPr sz="2250" dirty="0">
              <a:latin typeface="GT Eesti Pro Display Light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898A3A3-6965-CD44-B126-CA8771471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222" y="3071801"/>
            <a:ext cx="3607068" cy="371577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27740EF-2FF4-2E44-95B8-C8FEFFD837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381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sz="3600" dirty="0">
                <a:latin typeface="GT Eesti Pro Display" pitchFamily="2" charset="0"/>
              </a:rPr>
              <a:t>  </a:t>
            </a:r>
            <a:r>
              <a:rPr lang="ru-RU" sz="3600" dirty="0">
                <a:latin typeface="GT Eesti Pro Display" pitchFamily="2" charset="0"/>
              </a:rPr>
              <a:t>Создание проекта с удаленного </a:t>
            </a:r>
            <a:r>
              <a:rPr lang="ru-RU" sz="3600" dirty="0" err="1">
                <a:latin typeface="GT Eesti Pro Display" pitchFamily="2" charset="0"/>
              </a:rPr>
              <a:t>репозитория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4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DFFA02-6183-8241-BE9C-E32A95529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4631" y="2184806"/>
            <a:ext cx="9620957" cy="214548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FEB372-E077-0445-B1B9-B4EC461E4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467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en-US" sz="3600" dirty="0">
                <a:latin typeface="GT Eesti Pro Display" pitchFamily="2" charset="0"/>
              </a:rPr>
              <a:t>  </a:t>
            </a:r>
            <a:r>
              <a:rPr lang="ru-RU" sz="3600" dirty="0">
                <a:latin typeface="GT Eesti Pro Display" pitchFamily="2" charset="0"/>
              </a:rPr>
              <a:t>Создание проекта с удаленного </a:t>
            </a:r>
            <a:r>
              <a:rPr lang="ru-RU" sz="3600" dirty="0" err="1">
                <a:latin typeface="GT Eesti Pro Display" pitchFamily="2" charset="0"/>
              </a:rPr>
              <a:t>репозитория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5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BDFFA02-6183-8241-BE9C-E32A95529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760" y="2599969"/>
            <a:ext cx="9273312" cy="20679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1520759" y="1314450"/>
            <a:ext cx="92733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T Eesti Pro Display Light" pitchFamily="2" charset="0"/>
              </a:rPr>
              <a:t>Так же можно зарегистрировать свой аккаунт в </a:t>
            </a:r>
            <a:r>
              <a:rPr lang="en-US" sz="3200" dirty="0" err="1">
                <a:latin typeface="GT Eesti Pro Display Light" pitchFamily="2" charset="0"/>
              </a:rPr>
              <a:t>Pycharm</a:t>
            </a:r>
            <a:r>
              <a:rPr lang="en-US" sz="3200" dirty="0">
                <a:latin typeface="GT Eesti Pro Display Light" pitchFamily="2" charset="0"/>
              </a:rPr>
              <a:t> </a:t>
            </a:r>
            <a:r>
              <a:rPr lang="ru-RU" sz="3200" dirty="0">
                <a:latin typeface="GT Eesti Pro Display Light" pitchFamily="2" charset="0"/>
              </a:rPr>
              <a:t>и </a:t>
            </a:r>
            <a:r>
              <a:rPr lang="ru-RU" sz="3200" dirty="0" err="1">
                <a:latin typeface="GT Eesti Pro Display Light" pitchFamily="2" charset="0"/>
              </a:rPr>
              <a:t>серфить</a:t>
            </a:r>
            <a:r>
              <a:rPr lang="ru-RU" sz="3200" dirty="0">
                <a:latin typeface="GT Eesti Pro Display Light" pitchFamily="2" charset="0"/>
              </a:rPr>
              <a:t> по своим </a:t>
            </a:r>
            <a:r>
              <a:rPr lang="ru-RU" sz="3200" dirty="0" err="1">
                <a:latin typeface="GT Eesti Pro Display Light" pitchFamily="2" charset="0"/>
              </a:rPr>
              <a:t>репозиториям</a:t>
            </a:r>
            <a:r>
              <a:rPr lang="ru-RU" sz="3200" dirty="0">
                <a:latin typeface="GT Eesti Pro Display Light" pitchFamily="2" charset="0"/>
              </a:rPr>
              <a:t>: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0551A77-DE71-124F-B0CC-00DB066B1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289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Настройка </a:t>
            </a:r>
            <a:r>
              <a:rPr lang="ru-RU" sz="3600">
                <a:latin typeface="GT Eesti Pro Display" pitchFamily="2" charset="0"/>
              </a:rPr>
              <a:t>универсального интерпретатора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6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1520760" y="976250"/>
            <a:ext cx="92733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T Eesti Pro Display Light" pitchFamily="2" charset="0"/>
              </a:rPr>
              <a:t>В </a:t>
            </a:r>
            <a:r>
              <a:rPr lang="en-US" sz="2800" dirty="0" err="1">
                <a:latin typeface="GT Eesti Pro Display Light" pitchFamily="2" charset="0"/>
              </a:rPr>
              <a:t>Pycharm</a:t>
            </a:r>
            <a:r>
              <a:rPr lang="ru-RU" sz="2800" dirty="0">
                <a:latin typeface="GT Eesti Pro Display Light" pitchFamily="2" charset="0"/>
              </a:rPr>
              <a:t> можно настроить общий интерпретатор на проект. Для этого нужно открыть</a:t>
            </a:r>
            <a:r>
              <a:rPr lang="en-US" sz="2800" dirty="0">
                <a:latin typeface="GT Eesti Pro Display Light" pitchFamily="2" charset="0"/>
              </a:rPr>
              <a:t> </a:t>
            </a:r>
            <a:r>
              <a:rPr lang="ru-RU" sz="2800" dirty="0">
                <a:latin typeface="GT Eesti Pro Display Light" pitchFamily="2" charset="0"/>
              </a:rPr>
              <a:t>общие настройки </a:t>
            </a:r>
            <a:r>
              <a:rPr lang="en-US" sz="2800" dirty="0" err="1">
                <a:latin typeface="GT Eesti Pro Display Light" pitchFamily="2" charset="0"/>
              </a:rPr>
              <a:t>Pycharm</a:t>
            </a:r>
            <a:r>
              <a:rPr lang="en-US" sz="2800" dirty="0">
                <a:latin typeface="GT Eesti Pro Display Light" pitchFamily="2" charset="0"/>
              </a:rPr>
              <a:t> </a:t>
            </a:r>
            <a:r>
              <a:rPr lang="ru-RU" sz="2800" dirty="0">
                <a:latin typeface="GT Eesti Pro Display Light" pitchFamily="2" charset="0"/>
              </a:rPr>
              <a:t>и выбрать интересующий вас общий интерпретатор той версии, которая вам требуется для разработки: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B700B71-3E0B-C848-94E3-87B014ADB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760" y="3377900"/>
            <a:ext cx="8848891" cy="278330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CB96DD6-D2DB-1C40-8FF6-D9A36472E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436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Настройка </a:t>
            </a:r>
            <a:r>
              <a:rPr lang="ru-RU" sz="3600">
                <a:latin typeface="GT Eesti Pro Display" pitchFamily="2" charset="0"/>
              </a:rPr>
              <a:t>универсального интерпретатора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7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1520760" y="976250"/>
            <a:ext cx="92733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T Eesti Pro Display Light" pitchFamily="2" charset="0"/>
              </a:rPr>
              <a:t>После этого вы сможете включать интерпретатор проекта, просто нажав на </a:t>
            </a:r>
            <a:r>
              <a:rPr lang="en-US" sz="2800" dirty="0">
                <a:latin typeface="GT Eesti Pro Display Light" pitchFamily="2" charset="0"/>
              </a:rPr>
              <a:t>Run -&gt; run…</a:t>
            </a:r>
            <a:r>
              <a:rPr lang="ru-RU" sz="2800" dirty="0">
                <a:latin typeface="GT Eesti Pro Display Light" pitchFamily="2" charset="0"/>
              </a:rPr>
              <a:t> и интерпретатор автоматически предложит вам выполнить код в открытом файле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310F36-92E1-2B47-BF78-727044C2A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46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Работаем с </a:t>
            </a:r>
            <a:r>
              <a:rPr lang="en-US" sz="3600" dirty="0">
                <a:latin typeface="GT Eesti Pro Display" pitchFamily="2" charset="0"/>
              </a:rPr>
              <a:t>VCS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8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1520760" y="976250"/>
            <a:ext cx="92733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GT Eesti Pro Display Light" pitchFamily="2" charset="0"/>
              </a:rPr>
              <a:t>На самом деле необязательно в своей работе обращаться к командной строке, чтобы работа с </a:t>
            </a:r>
            <a:r>
              <a:rPr lang="en-US" sz="2000" dirty="0">
                <a:latin typeface="GT Eesti Pro Display Light" pitchFamily="2" charset="0"/>
              </a:rPr>
              <a:t>Git. </a:t>
            </a:r>
            <a:r>
              <a:rPr lang="ru-RU" sz="2000" dirty="0">
                <a:latin typeface="GT Eesti Pro Display Light" pitchFamily="2" charset="0"/>
              </a:rPr>
              <a:t>Профессиональные разработчики чаще всего все операции производят прямо в </a:t>
            </a:r>
            <a:r>
              <a:rPr lang="en-US" sz="2000" dirty="0">
                <a:latin typeface="GT Eesti Pro Display Light" pitchFamily="2" charset="0"/>
              </a:rPr>
              <a:t>IDE.  </a:t>
            </a:r>
            <a:r>
              <a:rPr lang="ru-RU" sz="2000" dirty="0">
                <a:latin typeface="GT Eesti Pro Display Light" pitchFamily="2" charset="0"/>
              </a:rPr>
              <a:t>Сначала вам нужно инициализировать </a:t>
            </a:r>
            <a:r>
              <a:rPr lang="en-US" sz="2000" dirty="0">
                <a:latin typeface="GT Eesti Pro Display Light" pitchFamily="2" charset="0"/>
              </a:rPr>
              <a:t> git </a:t>
            </a:r>
            <a:r>
              <a:rPr lang="ru-RU" sz="2000" dirty="0" err="1">
                <a:latin typeface="GT Eesti Pro Display Light" pitchFamily="2" charset="0"/>
              </a:rPr>
              <a:t>репозиторий</a:t>
            </a:r>
            <a:r>
              <a:rPr lang="ru-RU" sz="2000" dirty="0">
                <a:latin typeface="GT Eesti Pro Display Light" pitchFamily="2" charset="0"/>
              </a:rPr>
              <a:t> вашем проекте. Для этого проходим в </a:t>
            </a:r>
            <a:r>
              <a:rPr lang="en-US" sz="2000" dirty="0">
                <a:latin typeface="GT Eesti Pro Display Light" pitchFamily="2" charset="0"/>
              </a:rPr>
              <a:t>VCS -&gt; Import into Version Control -&gt; Create git Repository. </a:t>
            </a:r>
            <a:r>
              <a:rPr lang="ru-RU" sz="2000" dirty="0">
                <a:latin typeface="GT Eesti Pro Display Light" pitchFamily="2" charset="0"/>
              </a:rPr>
              <a:t>Это аналог </a:t>
            </a:r>
            <a:r>
              <a:rPr lang="en-US" sz="2000" dirty="0">
                <a:latin typeface="GT Eesti Pro Display Light" pitchFamily="2" charset="0"/>
              </a:rPr>
              <a:t>git </a:t>
            </a:r>
            <a:r>
              <a:rPr lang="en-US" sz="2000" dirty="0" err="1">
                <a:latin typeface="GT Eesti Pro Display Light" pitchFamily="2" charset="0"/>
              </a:rPr>
              <a:t>init</a:t>
            </a:r>
            <a:r>
              <a:rPr lang="en-US" sz="2000" dirty="0">
                <a:latin typeface="GT Eesti Pro Display Light" pitchFamily="2" charset="0"/>
              </a:rPr>
              <a:t> </a:t>
            </a:r>
            <a:r>
              <a:rPr lang="ru-RU" sz="2000" dirty="0">
                <a:latin typeface="GT Eesti Pro Display Light" pitchFamily="2" charset="0"/>
              </a:rPr>
              <a:t>в командной строке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310F36-92E1-2B47-BF78-727044C2A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358BC9D-8483-3046-AAE9-E0EAAEB52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277" y="3177265"/>
            <a:ext cx="5708961" cy="304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543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759698" y="243847"/>
            <a:ext cx="10672604" cy="7854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75949" rIns="0" bIns="0" rtlCol="0" anchor="t" anchorCtr="0">
            <a:noAutofit/>
          </a:bodyPr>
          <a:lstStyle/>
          <a:p>
            <a:pPr algn="ctr">
              <a:buSzPts val="4200"/>
            </a:pPr>
            <a:r>
              <a:rPr lang="ru-RU" sz="3600" dirty="0">
                <a:latin typeface="GT Eesti Pro Display" pitchFamily="2" charset="0"/>
              </a:rPr>
              <a:t>Работаем с </a:t>
            </a:r>
            <a:r>
              <a:rPr lang="en-US" sz="3600" dirty="0">
                <a:latin typeface="GT Eesti Pro Display" pitchFamily="2" charset="0"/>
              </a:rPr>
              <a:t>VCS</a:t>
            </a:r>
            <a:endParaRPr sz="3600"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760256" y="6316090"/>
            <a:ext cx="8847321" cy="22774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43038" rtlCol="0" anchor="b" anchorCtr="0">
            <a:noAutofit/>
          </a:bodyPr>
          <a:lstStyle/>
          <a:p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0794071" y="6308706"/>
            <a:ext cx="643036" cy="23512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316" tIns="0" rIns="25316" bIns="37975" rtlCol="0" anchor="b" anchorCtr="0">
            <a:noAutofit/>
          </a:bodyPr>
          <a:lstStyle/>
          <a:p>
            <a:fld id="{00000000-1234-1234-1234-123412341234}" type="slidenum">
              <a:rPr lang="ru-RU"/>
              <a:pPr/>
              <a:t>9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5589463" y="840928"/>
            <a:ext cx="184731" cy="28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1266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34CDF2-456F-C24C-8F15-D8F09C310FA2}"/>
              </a:ext>
            </a:extLst>
          </p:cNvPr>
          <p:cNvSpPr txBox="1"/>
          <p:nvPr/>
        </p:nvSpPr>
        <p:spPr>
          <a:xfrm>
            <a:off x="6688787" y="915816"/>
            <a:ext cx="53257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GT Eesti Pro Display Light" pitchFamily="2" charset="0"/>
              </a:rPr>
              <a:t>После этого вы сможете добавить </a:t>
            </a:r>
            <a:r>
              <a:rPr lang="ru-RU" sz="2400" dirty="0" err="1">
                <a:latin typeface="GT Eesti Pro Display Light" pitchFamily="2" charset="0"/>
              </a:rPr>
              <a:t>закоммитить</a:t>
            </a:r>
            <a:r>
              <a:rPr lang="ru-RU" sz="2400" dirty="0">
                <a:latin typeface="GT Eesti Pro Display Light" pitchFamily="2" charset="0"/>
              </a:rPr>
              <a:t> те файлы, которые вы хотите отправить на удаленный сервер. Для этого нажимаем </a:t>
            </a:r>
            <a:r>
              <a:rPr lang="en-US" sz="2400" dirty="0">
                <a:latin typeface="GT Eesti Pro Display Light" pitchFamily="2" charset="0"/>
              </a:rPr>
              <a:t>VCS - &gt; Commit</a:t>
            </a:r>
            <a:r>
              <a:rPr lang="ru-RU" sz="2400" dirty="0">
                <a:latin typeface="GT Eesti Pro Display Light" pitchFamily="2" charset="0"/>
              </a:rPr>
              <a:t>. После этого ставим галочку наверху, чтобы добавить файл или папку в слежение, после этого вы можете ввести сообщение для </a:t>
            </a:r>
            <a:r>
              <a:rPr lang="en-US" sz="2400" dirty="0">
                <a:latin typeface="GT Eesti Pro Display Light" pitchFamily="2" charset="0"/>
              </a:rPr>
              <a:t>commit  </a:t>
            </a:r>
            <a:r>
              <a:rPr lang="ru-RU" sz="2400" dirty="0">
                <a:latin typeface="GT Eesti Pro Display Light" pitchFamily="2" charset="0"/>
              </a:rPr>
              <a:t>и с сохранить все изменения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310F36-92E1-2B47-BF78-727044C2A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965" y="4749487"/>
            <a:ext cx="1472557" cy="147255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1D3E6D-15BE-F040-8856-B9C911B1C2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24" y="915816"/>
            <a:ext cx="5535884" cy="539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0672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1289</TotalTime>
  <Words>2057</Words>
  <Application>Microsoft Macintosh PowerPoint</Application>
  <PresentationFormat>Широкоэкранный</PresentationFormat>
  <Paragraphs>125</Paragraphs>
  <Slides>27</Slides>
  <Notes>25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GT Eesti Pro Display</vt:lpstr>
      <vt:lpstr>GT Eesti Pro Display Light</vt:lpstr>
      <vt:lpstr>JetBrains Mono</vt:lpstr>
      <vt:lpstr>JetBrains Mono Medium</vt:lpstr>
      <vt:lpstr>Тема Office</vt:lpstr>
      <vt:lpstr>Расширенная работа с Pycharm</vt:lpstr>
      <vt:lpstr>  Создание проекта с удаленного репозитория</vt:lpstr>
      <vt:lpstr>  Создание проекта с удаленного репозитория</vt:lpstr>
      <vt:lpstr>  Создание проекта с удаленного репозитория</vt:lpstr>
      <vt:lpstr>  Создание проекта с удаленного репозитория</vt:lpstr>
      <vt:lpstr>Настройка универсального интерпретатора</vt:lpstr>
      <vt:lpstr>Настройка универсального интерпретатора</vt:lpstr>
      <vt:lpstr>Работаем с VCS</vt:lpstr>
      <vt:lpstr>Работаем с VCS</vt:lpstr>
      <vt:lpstr>Работаем с VCS</vt:lpstr>
      <vt:lpstr> Функции</vt:lpstr>
      <vt:lpstr> Определение функции </vt:lpstr>
      <vt:lpstr>Использование аргументов</vt:lpstr>
      <vt:lpstr> Передача аргументов</vt:lpstr>
      <vt:lpstr>Позиционные аргументы</vt:lpstr>
      <vt:lpstr>Именованные аргументы</vt:lpstr>
      <vt:lpstr>Значения по умолчанию</vt:lpstr>
      <vt:lpstr>Эквивалентные вызовы</vt:lpstr>
      <vt:lpstr>  Возвращаемое значение</vt:lpstr>
      <vt:lpstr>Дробление функций</vt:lpstr>
      <vt:lpstr>Дробление функций</vt:lpstr>
      <vt:lpstr>Необязательные аргументы и документация</vt:lpstr>
      <vt:lpstr>Возвращение словаря</vt:lpstr>
      <vt:lpstr>Использование функции в цикле  while</vt:lpstr>
      <vt:lpstr> Получение списка на вход</vt:lpstr>
      <vt:lpstr>Запрет изменения списка из функции </vt:lpstr>
      <vt:lpstr>Иммутабельность данных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Функции</dc:title>
  <dc:creator>Microsoft Office User</dc:creator>
  <cp:lastModifiedBy>Microsoft Office User</cp:lastModifiedBy>
  <cp:revision>51</cp:revision>
  <dcterms:created xsi:type="dcterms:W3CDTF">2020-04-24T18:58:55Z</dcterms:created>
  <dcterms:modified xsi:type="dcterms:W3CDTF">2020-05-17T10:19:03Z</dcterms:modified>
</cp:coreProperties>
</file>

<file path=docProps/thumbnail.jpeg>
</file>